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61" r:id="rId2"/>
    <p:sldId id="262" r:id="rId3"/>
    <p:sldId id="263" r:id="rId4"/>
    <p:sldId id="351" r:id="rId5"/>
    <p:sldId id="283" r:id="rId6"/>
    <p:sldId id="359" r:id="rId7"/>
    <p:sldId id="284" r:id="rId8"/>
    <p:sldId id="355" r:id="rId9"/>
    <p:sldId id="356" r:id="rId10"/>
    <p:sldId id="357" r:id="rId11"/>
    <p:sldId id="358" r:id="rId12"/>
    <p:sldId id="319" r:id="rId13"/>
    <p:sldId id="272" r:id="rId14"/>
    <p:sldId id="328" r:id="rId15"/>
    <p:sldId id="347" r:id="rId16"/>
    <p:sldId id="331" r:id="rId17"/>
    <p:sldId id="344" r:id="rId18"/>
    <p:sldId id="348" r:id="rId19"/>
    <p:sldId id="335" r:id="rId20"/>
    <p:sldId id="349" r:id="rId21"/>
    <p:sldId id="350" r:id="rId22"/>
    <p:sldId id="346" r:id="rId23"/>
    <p:sldId id="329" r:id="rId24"/>
    <p:sldId id="345" r:id="rId25"/>
    <p:sldId id="332" r:id="rId26"/>
    <p:sldId id="333" r:id="rId27"/>
    <p:sldId id="343" r:id="rId28"/>
    <p:sldId id="285" r:id="rId29"/>
    <p:sldId id="321" r:id="rId30"/>
    <p:sldId id="322" r:id="rId31"/>
    <p:sldId id="323" r:id="rId32"/>
    <p:sldId id="324" r:id="rId33"/>
    <p:sldId id="325" r:id="rId34"/>
    <p:sldId id="279" r:id="rId35"/>
    <p:sldId id="318" r:id="rId36"/>
    <p:sldId id="280" r:id="rId37"/>
    <p:sldId id="28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2080" y="168"/>
      </p:cViewPr>
      <p:guideLst>
        <p:guide orient="horz" pos="2160"/>
        <p:guide pos="2880"/>
      </p:guideLst>
    </p:cSldViewPr>
  </p:slideViewPr>
  <p:notesTextViewPr>
    <p:cViewPr>
      <p:scale>
        <a:sx n="1" d="1"/>
        <a:sy n="1" d="1"/>
      </p:scale>
      <p:origin x="0" y="0"/>
    </p:cViewPr>
  </p:notesTextViewPr>
  <p:sorterViewPr>
    <p:cViewPr>
      <p:scale>
        <a:sx n="100" d="100"/>
        <a:sy n="100" d="100"/>
      </p:scale>
      <p:origin x="0" y="1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2A19C-B5D1-4783-BE77-2A841FA083CF}" type="datetimeFigureOut">
              <a:rPr lang="en-CA" smtClean="0"/>
              <a:t>2021-01-05</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2FCB4-10AA-45F2-BAAA-E69953A55C8E}" type="slidenum">
              <a:rPr lang="en-CA" smtClean="0"/>
              <a:t>‹#›</a:t>
            </a:fld>
            <a:endParaRPr lang="en-CA"/>
          </a:p>
        </p:txBody>
      </p:sp>
    </p:spTree>
    <p:extLst>
      <p:ext uri="{BB962C8B-B14F-4D97-AF65-F5344CB8AC3E}">
        <p14:creationId xmlns:p14="http://schemas.microsoft.com/office/powerpoint/2010/main" val="275433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7DC81-5EEE-5546-B62D-BC9E97676421}" type="slidenum">
              <a:rPr lang="en-US" smtClean="0"/>
              <a:t>2</a:t>
            </a:fld>
            <a:endParaRPr lang="en-US"/>
          </a:p>
        </p:txBody>
      </p:sp>
    </p:spTree>
    <p:extLst>
      <p:ext uri="{BB962C8B-B14F-4D97-AF65-F5344CB8AC3E}">
        <p14:creationId xmlns:p14="http://schemas.microsoft.com/office/powerpoint/2010/main" val="360846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12BDDD-F5A1-4317-A50C-CDE6B735D798}" type="datetimeFigureOut">
              <a:rPr lang="en-CA" smtClean="0"/>
              <a:t>2021-01-05</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55AD4A8-DF15-479A-9C81-49A1721CFE15}"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134" y="111954"/>
            <a:ext cx="5327915" cy="1112522"/>
          </a:xfrm>
          <a:prstGeom prst="rect">
            <a:avLst/>
          </a:prstGeom>
        </p:spPr>
      </p:pic>
    </p:spTree>
    <p:extLst>
      <p:ext uri="{BB962C8B-B14F-4D97-AF65-F5344CB8AC3E}">
        <p14:creationId xmlns:p14="http://schemas.microsoft.com/office/powerpoint/2010/main" val="15661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2BDDD-F5A1-4317-A50C-CDE6B735D798}" type="datetimeFigureOut">
              <a:rPr lang="en-CA" smtClean="0"/>
              <a:t>2021-01-05</a:t>
            </a:fld>
            <a:endParaRPr lang="en-CA"/>
          </a:p>
        </p:txBody>
      </p:sp>
      <p:sp>
        <p:nvSpPr>
          <p:cNvPr id="5" name="Footer Placeholder 4"/>
          <p:cNvSpPr>
            <a:spLocks noGrp="1"/>
          </p:cNvSpPr>
          <p:nvPr>
            <p:ph type="ftr" sz="quarter" idx="11"/>
          </p:nvPr>
        </p:nvSpPr>
        <p:spPr/>
        <p:txBody>
          <a:bodyPr/>
          <a:lstStyle/>
          <a:p>
            <a:endParaRPr lang="en-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55AD4A8-DF15-479A-9C81-49A1721CFE15}" type="slidenum">
              <a:rPr lang="en-CA" smtClean="0"/>
              <a:t>‹#›</a:t>
            </a:fld>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386117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2BDDD-F5A1-4317-A50C-CDE6B735D798}" type="datetimeFigureOut">
              <a:rPr lang="en-CA" smtClean="0"/>
              <a:t>2021-01-05</a:t>
            </a:fld>
            <a:endParaRPr lang="en-CA"/>
          </a:p>
        </p:txBody>
      </p:sp>
      <p:sp>
        <p:nvSpPr>
          <p:cNvPr id="5" name="Footer Placeholder 4"/>
          <p:cNvSpPr>
            <a:spLocks noGrp="1"/>
          </p:cNvSpPr>
          <p:nvPr>
            <p:ph type="ftr" sz="quarter" idx="11"/>
          </p:nvPr>
        </p:nvSpPr>
        <p:spPr/>
        <p:txBody>
          <a:bodyPr/>
          <a:lstStyle/>
          <a:p>
            <a:endParaRPr lang="en-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55AD4A8-DF15-479A-9C81-49A1721CFE15}" type="slidenum">
              <a:rPr lang="en-CA" smtClean="0"/>
              <a:t>‹#›</a:t>
            </a:fld>
            <a:endParaRPr lang="en-C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199286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C12BDDD-F5A1-4317-A50C-CDE6B735D798}" type="datetimeFigureOut">
              <a:rPr lang="en-CA" smtClean="0"/>
              <a:t>2021-01-05</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55AD4A8-DF15-479A-9C81-49A1721CFE15}" type="slidenum">
              <a:rPr lang="en-CA" smtClean="0"/>
              <a:t>‹#›</a:t>
            </a:fld>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134" y="111954"/>
            <a:ext cx="5327915" cy="1112522"/>
          </a:xfrm>
          <a:prstGeom prst="rect">
            <a:avLst/>
          </a:prstGeom>
        </p:spPr>
      </p:pic>
    </p:spTree>
    <p:extLst>
      <p:ext uri="{BB962C8B-B14F-4D97-AF65-F5344CB8AC3E}">
        <p14:creationId xmlns:p14="http://schemas.microsoft.com/office/powerpoint/2010/main" val="204181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C12BDDD-F5A1-4317-A50C-CDE6B735D798}" type="datetimeFigureOut">
              <a:rPr lang="en-CA" smtClean="0"/>
              <a:t>2021-01-05</a:t>
            </a:fld>
            <a:endParaRPr lang="en-CA"/>
          </a:p>
        </p:txBody>
      </p:sp>
      <p:sp>
        <p:nvSpPr>
          <p:cNvPr id="6" name="Footer Placeholder 5"/>
          <p:cNvSpPr>
            <a:spLocks noGrp="1"/>
          </p:cNvSpPr>
          <p:nvPr>
            <p:ph type="ftr" sz="quarter" idx="11"/>
          </p:nvPr>
        </p:nvSpPr>
        <p:spPr/>
        <p:txBody>
          <a:bodyPr/>
          <a:lstStyle/>
          <a:p>
            <a:endParaRPr lang="en-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55AD4A8-DF15-479A-9C81-49A1721CFE15}" type="slidenum">
              <a:rPr lang="en-CA" smtClean="0"/>
              <a:t>‹#›</a:t>
            </a:fld>
            <a:endParaRPr lang="en-C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2475586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C12BDDD-F5A1-4317-A50C-CDE6B735D798}" type="datetimeFigureOut">
              <a:rPr lang="en-CA" smtClean="0"/>
              <a:t>2021-01-05</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55AD4A8-DF15-479A-9C81-49A1721CFE15}" type="slidenum">
              <a:rPr lang="en-CA" smtClean="0"/>
              <a:t>‹#›</a:t>
            </a:fld>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401394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2BDDD-F5A1-4317-A50C-CDE6B735D798}" type="datetimeFigureOut">
              <a:rPr lang="en-CA" smtClean="0"/>
              <a:t>2021-01-05</a:t>
            </a:fld>
            <a:endParaRPr lang="en-CA"/>
          </a:p>
        </p:txBody>
      </p:sp>
      <p:sp>
        <p:nvSpPr>
          <p:cNvPr id="5" name="Footer Placeholder 4"/>
          <p:cNvSpPr>
            <a:spLocks noGrp="1"/>
          </p:cNvSpPr>
          <p:nvPr>
            <p:ph type="ftr" sz="quarter" idx="11"/>
          </p:nvPr>
        </p:nvSpPr>
        <p:spPr/>
        <p:txBody>
          <a:bodyPr/>
          <a:lstStyle/>
          <a:p>
            <a:endParaRPr lang="en-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5AD4A8-DF15-479A-9C81-49A1721CFE15}" type="slidenum">
              <a:rPr lang="en-CA" smtClean="0"/>
              <a:t>‹#›</a:t>
            </a:fld>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2223372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2BDDD-F5A1-4317-A50C-CDE6B735D798}" type="datetimeFigureOut">
              <a:rPr lang="en-CA" smtClean="0"/>
              <a:t>2021-01-05</a:t>
            </a:fld>
            <a:endParaRPr lang="en-CA"/>
          </a:p>
        </p:txBody>
      </p:sp>
      <p:sp>
        <p:nvSpPr>
          <p:cNvPr id="5" name="Footer Placeholder 4"/>
          <p:cNvSpPr>
            <a:spLocks noGrp="1"/>
          </p:cNvSpPr>
          <p:nvPr>
            <p:ph type="ftr" sz="quarter" idx="11"/>
          </p:nvPr>
        </p:nvSpPr>
        <p:spPr/>
        <p:txBody>
          <a:bodyPr/>
          <a:lstStyle/>
          <a:p>
            <a:endParaRPr lang="en-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5AD4A8-DF15-479A-9C81-49A1721CFE15}" type="slidenum">
              <a:rPr lang="en-CA" smtClean="0"/>
              <a:t>‹#›</a:t>
            </a:fld>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113856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2BDDD-F5A1-4317-A50C-CDE6B735D798}" type="datetimeFigureOut">
              <a:rPr lang="en-CA" smtClean="0"/>
              <a:t>2021-01-05</a:t>
            </a:fld>
            <a:endParaRPr lang="en-CA"/>
          </a:p>
        </p:txBody>
      </p:sp>
      <p:sp>
        <p:nvSpPr>
          <p:cNvPr id="5" name="Footer Placeholder 4"/>
          <p:cNvSpPr>
            <a:spLocks noGrp="1"/>
          </p:cNvSpPr>
          <p:nvPr>
            <p:ph type="ftr" sz="quarter" idx="11"/>
          </p:nvPr>
        </p:nvSpPr>
        <p:spPr/>
        <p:txBody>
          <a:bodyPr/>
          <a:lstStyle/>
          <a:p>
            <a:endParaRPr lang="en-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5AD4A8-DF15-479A-9C81-49A1721CFE15}" type="slidenum">
              <a:rPr lang="en-CA" smtClean="0"/>
              <a:t>‹#›</a:t>
            </a:fld>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3853" y="82502"/>
            <a:ext cx="3010832" cy="628692"/>
          </a:xfrm>
          <a:prstGeom prst="rect">
            <a:avLst/>
          </a:prstGeom>
        </p:spPr>
      </p:pic>
    </p:spTree>
    <p:extLst>
      <p:ext uri="{BB962C8B-B14F-4D97-AF65-F5344CB8AC3E}">
        <p14:creationId xmlns:p14="http://schemas.microsoft.com/office/powerpoint/2010/main" val="216454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2BDDD-F5A1-4317-A50C-CDE6B735D798}" type="datetimeFigureOut">
              <a:rPr lang="en-CA" smtClean="0"/>
              <a:t>2021-01-05</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55AD4A8-DF15-479A-9C81-49A1721CFE15}" type="slidenum">
              <a:rPr lang="en-CA" smtClean="0"/>
              <a:t>‹#›</a:t>
            </a:fld>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134" y="111954"/>
            <a:ext cx="5327915" cy="1112522"/>
          </a:xfrm>
          <a:prstGeom prst="rect">
            <a:avLst/>
          </a:prstGeom>
        </p:spPr>
      </p:pic>
    </p:spTree>
    <p:extLst>
      <p:ext uri="{BB962C8B-B14F-4D97-AF65-F5344CB8AC3E}">
        <p14:creationId xmlns:p14="http://schemas.microsoft.com/office/powerpoint/2010/main" val="403062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2BDDD-F5A1-4317-A50C-CDE6B735D798}" type="datetimeFigureOut">
              <a:rPr lang="en-CA" smtClean="0"/>
              <a:t>2021-01-05</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55AD4A8-DF15-479A-9C81-49A1721CFE15}" type="slidenum">
              <a:rPr lang="en-CA" smtClean="0"/>
              <a:t>‹#›</a:t>
            </a:fld>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360852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12BDDD-F5A1-4317-A50C-CDE6B735D798}" type="datetimeFigureOut">
              <a:rPr lang="en-CA" smtClean="0"/>
              <a:t>2021-01-05</a:t>
            </a:fld>
            <a:endParaRPr lang="en-CA"/>
          </a:p>
        </p:txBody>
      </p:sp>
      <p:sp>
        <p:nvSpPr>
          <p:cNvPr id="8" name="Footer Placeholder 7"/>
          <p:cNvSpPr>
            <a:spLocks noGrp="1"/>
          </p:cNvSpPr>
          <p:nvPr>
            <p:ph type="ftr" sz="quarter" idx="11"/>
          </p:nvPr>
        </p:nvSpPr>
        <p:spPr/>
        <p:txBody>
          <a:bodyPr/>
          <a:lstStyle/>
          <a:p>
            <a:endParaRPr lang="en-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55AD4A8-DF15-479A-9C81-49A1721CFE15}" type="slidenum">
              <a:rPr lang="en-CA" smtClean="0"/>
              <a:t>‹#›</a:t>
            </a:fld>
            <a:endParaRPr lang="en-CA"/>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232347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12BDDD-F5A1-4317-A50C-CDE6B735D798}" type="datetimeFigureOut">
              <a:rPr lang="en-CA" smtClean="0"/>
              <a:t>2021-01-05</a:t>
            </a:fld>
            <a:endParaRPr lang="en-CA"/>
          </a:p>
        </p:txBody>
      </p:sp>
      <p:sp>
        <p:nvSpPr>
          <p:cNvPr id="4" name="Footer Placeholder 3"/>
          <p:cNvSpPr>
            <a:spLocks noGrp="1"/>
          </p:cNvSpPr>
          <p:nvPr>
            <p:ph type="ftr" sz="quarter" idx="11"/>
          </p:nvPr>
        </p:nvSpPr>
        <p:spPr/>
        <p:txBody>
          <a:bodyPr/>
          <a:lstStyle/>
          <a:p>
            <a:endParaRPr lang="en-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55AD4A8-DF15-479A-9C81-49A1721CFE15}"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4088" y="4613616"/>
            <a:ext cx="5327915" cy="1112522"/>
          </a:xfrm>
          <a:prstGeom prst="rect">
            <a:avLst/>
          </a:prstGeom>
        </p:spPr>
      </p:pic>
    </p:spTree>
    <p:extLst>
      <p:ext uri="{BB962C8B-B14F-4D97-AF65-F5344CB8AC3E}">
        <p14:creationId xmlns:p14="http://schemas.microsoft.com/office/powerpoint/2010/main" val="268990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2BDDD-F5A1-4317-A50C-CDE6B735D798}" type="datetimeFigureOut">
              <a:rPr lang="en-CA" smtClean="0"/>
              <a:t>2021-01-05</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55AD4A8-DF15-479A-9C81-49A1721CFE15}"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5134" y="111954"/>
            <a:ext cx="5327915" cy="1112522"/>
          </a:xfrm>
          <a:prstGeom prst="rect">
            <a:avLst/>
          </a:prstGeom>
        </p:spPr>
      </p:pic>
    </p:spTree>
    <p:extLst>
      <p:ext uri="{BB962C8B-B14F-4D97-AF65-F5344CB8AC3E}">
        <p14:creationId xmlns:p14="http://schemas.microsoft.com/office/powerpoint/2010/main" val="125078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12BDDD-F5A1-4317-A50C-CDE6B735D798}" type="datetimeFigureOut">
              <a:rPr lang="en-CA" smtClean="0"/>
              <a:t>2021-01-05</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55AD4A8-DF15-479A-9C81-49A1721CFE15}" type="slidenum">
              <a:rPr lang="en-CA" smtClean="0"/>
              <a:t>‹#›</a:t>
            </a:fld>
            <a:endParaRPr lang="en-CA"/>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7597" y="0"/>
            <a:ext cx="2046396" cy="427308"/>
          </a:xfrm>
          <a:prstGeom prst="rect">
            <a:avLst/>
          </a:prstGeom>
        </p:spPr>
      </p:pic>
    </p:spTree>
    <p:extLst>
      <p:ext uri="{BB962C8B-B14F-4D97-AF65-F5344CB8AC3E}">
        <p14:creationId xmlns:p14="http://schemas.microsoft.com/office/powerpoint/2010/main" val="29139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12BDDD-F5A1-4317-A50C-CDE6B735D798}" type="datetimeFigureOut">
              <a:rPr lang="en-CA" smtClean="0"/>
              <a:t>2021-01-05</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55AD4A8-DF15-479A-9C81-49A1721CFE15}" type="slidenum">
              <a:rPr lang="en-CA" smtClean="0"/>
              <a:t>‹#›</a:t>
            </a:fld>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8289" y="82502"/>
            <a:ext cx="2046396" cy="427308"/>
          </a:xfrm>
          <a:prstGeom prst="rect">
            <a:avLst/>
          </a:prstGeom>
        </p:spPr>
      </p:pic>
    </p:spTree>
    <p:extLst>
      <p:ext uri="{BB962C8B-B14F-4D97-AF65-F5344CB8AC3E}">
        <p14:creationId xmlns:p14="http://schemas.microsoft.com/office/powerpoint/2010/main" val="195942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C12BDDD-F5A1-4317-A50C-CDE6B735D798}" type="datetimeFigureOut">
              <a:rPr lang="en-CA" smtClean="0"/>
              <a:t>2021-01-05</a:t>
            </a:fld>
            <a:endParaRPr lang="en-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55AD4A8-DF15-479A-9C81-49A1721CFE15}" type="slidenum">
              <a:rPr lang="en-CA" smtClean="0"/>
              <a:t>‹#›</a:t>
            </a:fld>
            <a:endParaRPr lang="en-CA"/>
          </a:p>
        </p:txBody>
      </p:sp>
    </p:spTree>
    <p:extLst>
      <p:ext uri="{BB962C8B-B14F-4D97-AF65-F5344CB8AC3E}">
        <p14:creationId xmlns:p14="http://schemas.microsoft.com/office/powerpoint/2010/main" val="386034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5.wdp"/><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image" Target="../media/image9.jpe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481535" y="3264192"/>
            <a:ext cx="6555844" cy="161618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2" anchor="t" anchorCtr="0" compatLnSpc="1">
            <a:prstTxWarp prst="textNoShape">
              <a:avLst/>
            </a:prstTxWarp>
          </a:bodyPr>
          <a:lstStyle/>
          <a:p>
            <a:pPr marL="0" indent="0" algn="ctr">
              <a:spcBef>
                <a:spcPct val="0"/>
              </a:spcBef>
              <a:buNone/>
            </a:pPr>
            <a:r>
              <a:rPr lang="en-US" sz="3000" b="1" kern="1200" dirty="0">
                <a:solidFill>
                  <a:srgbClr val="FF0000"/>
                </a:solidFill>
                <a:latin typeface="+mj-lt"/>
              </a:rPr>
              <a:t>Annual General </a:t>
            </a:r>
          </a:p>
          <a:p>
            <a:pPr marL="0" indent="0" algn="ctr">
              <a:spcBef>
                <a:spcPct val="0"/>
              </a:spcBef>
              <a:buNone/>
            </a:pPr>
            <a:r>
              <a:rPr lang="en-US" sz="3000" b="1" kern="1200" dirty="0">
                <a:solidFill>
                  <a:srgbClr val="FF0000"/>
                </a:solidFill>
                <a:latin typeface="+mj-lt"/>
              </a:rPr>
              <a:t>Meeting</a:t>
            </a:r>
          </a:p>
          <a:p>
            <a:pPr marL="0" indent="0" algn="ctr">
              <a:spcBef>
                <a:spcPct val="0"/>
              </a:spcBef>
              <a:buNone/>
            </a:pPr>
            <a:endParaRPr lang="en-US" sz="2000" b="1" kern="1200" dirty="0">
              <a:solidFill>
                <a:srgbClr val="FF0000"/>
              </a:solidFill>
              <a:latin typeface="+mj-lt"/>
            </a:endParaRPr>
          </a:p>
          <a:p>
            <a:pPr marL="0" indent="0" algn="ctr">
              <a:spcBef>
                <a:spcPct val="0"/>
              </a:spcBef>
              <a:buNone/>
            </a:pPr>
            <a:r>
              <a:rPr lang="en-US" sz="2000" b="1" dirty="0">
                <a:solidFill>
                  <a:srgbClr val="FF0000"/>
                </a:solidFill>
                <a:latin typeface="+mj-lt"/>
              </a:rPr>
              <a:t>December 18, 2020</a:t>
            </a:r>
            <a:endParaRPr lang="en-US" sz="2000" b="1" kern="1200" dirty="0">
              <a:solidFill>
                <a:srgbClr val="FF0000"/>
              </a:solidFill>
              <a:latin typeface="+mj-lt"/>
            </a:endParaRPr>
          </a:p>
        </p:txBody>
      </p:sp>
    </p:spTree>
    <p:extLst>
      <p:ext uri="{BB962C8B-B14F-4D97-AF65-F5344CB8AC3E}">
        <p14:creationId xmlns:p14="http://schemas.microsoft.com/office/powerpoint/2010/main" val="98053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C2043-BF54-47B5-9ED0-7A1445A555B5}"/>
              </a:ext>
            </a:extLst>
          </p:cNvPr>
          <p:cNvPicPr>
            <a:picLocks noChangeAspect="1"/>
          </p:cNvPicPr>
          <p:nvPr/>
        </p:nvPicPr>
        <p:blipFill rotWithShape="1">
          <a:blip r:embed="rId2"/>
          <a:srcRect t="57035" r="52031" b="1333"/>
          <a:stretch/>
        </p:blipFill>
        <p:spPr>
          <a:xfrm>
            <a:off x="80235" y="1332820"/>
            <a:ext cx="9063765" cy="4192361"/>
          </a:xfrm>
          <a:prstGeom prst="rect">
            <a:avLst/>
          </a:prstGeom>
        </p:spPr>
      </p:pic>
      <p:sp>
        <p:nvSpPr>
          <p:cNvPr id="5" name="TextBox 4">
            <a:extLst>
              <a:ext uri="{FF2B5EF4-FFF2-40B4-BE49-F238E27FC236}">
                <a16:creationId xmlns:a16="http://schemas.microsoft.com/office/drawing/2014/main" id="{C2B5C6B8-418C-4E13-A6C4-CD2AC61E8DE7}"/>
              </a:ext>
            </a:extLst>
          </p:cNvPr>
          <p:cNvSpPr txBox="1"/>
          <p:nvPr/>
        </p:nvSpPr>
        <p:spPr>
          <a:xfrm>
            <a:off x="2619103" y="953800"/>
            <a:ext cx="5764720" cy="300082"/>
          </a:xfrm>
          <a:prstGeom prst="rect">
            <a:avLst/>
          </a:prstGeom>
          <a:noFill/>
        </p:spPr>
        <p:txBody>
          <a:bodyPr wrap="none" rtlCol="0">
            <a:spAutoFit/>
          </a:bodyPr>
          <a:lstStyle/>
          <a:p>
            <a:r>
              <a:rPr lang="en-US" sz="1350" dirty="0"/>
              <a:t>Yvon: Yes, I would love to do it.  I’m very </a:t>
            </a:r>
            <a:r>
              <a:rPr lang="en-US" sz="1350" dirty="0" err="1"/>
              <a:t>honoured</a:t>
            </a:r>
            <a:r>
              <a:rPr lang="en-US" sz="1350" dirty="0"/>
              <a:t> that you asked.</a:t>
            </a:r>
          </a:p>
        </p:txBody>
      </p:sp>
    </p:spTree>
    <p:extLst>
      <p:ext uri="{BB962C8B-B14F-4D97-AF65-F5344CB8AC3E}">
        <p14:creationId xmlns:p14="http://schemas.microsoft.com/office/powerpoint/2010/main" val="150514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94E31F-0DD6-4047-AC5C-ED78677E137E}"/>
              </a:ext>
            </a:extLst>
          </p:cNvPr>
          <p:cNvPicPr>
            <a:picLocks noChangeAspect="1"/>
          </p:cNvPicPr>
          <p:nvPr/>
        </p:nvPicPr>
        <p:blipFill rotWithShape="1">
          <a:blip r:embed="rId2"/>
          <a:srcRect l="19214" t="56628" r="66429" b="3757"/>
          <a:stretch/>
        </p:blipFill>
        <p:spPr>
          <a:xfrm>
            <a:off x="1290336" y="1735147"/>
            <a:ext cx="7452360" cy="4265698"/>
          </a:xfrm>
          <a:prstGeom prst="rect">
            <a:avLst/>
          </a:prstGeom>
        </p:spPr>
      </p:pic>
      <p:sp>
        <p:nvSpPr>
          <p:cNvPr id="3" name="TextBox 2">
            <a:extLst>
              <a:ext uri="{FF2B5EF4-FFF2-40B4-BE49-F238E27FC236}">
                <a16:creationId xmlns:a16="http://schemas.microsoft.com/office/drawing/2014/main" id="{270FA40E-DC67-4791-85BC-841C82C16378}"/>
              </a:ext>
            </a:extLst>
          </p:cNvPr>
          <p:cNvSpPr txBox="1"/>
          <p:nvPr/>
        </p:nvSpPr>
        <p:spPr>
          <a:xfrm>
            <a:off x="2292532" y="1068848"/>
            <a:ext cx="6724918" cy="730969"/>
          </a:xfrm>
          <a:prstGeom prst="rect">
            <a:avLst/>
          </a:prstGeom>
          <a:noFill/>
        </p:spPr>
        <p:txBody>
          <a:bodyPr wrap="none" rtlCol="0">
            <a:spAutoFit/>
          </a:bodyPr>
          <a:lstStyle/>
          <a:p>
            <a:endParaRPr lang="en-US" sz="1350" dirty="0"/>
          </a:p>
          <a:p>
            <a:r>
              <a:rPr lang="en-CA" sz="1400" dirty="0" err="1"/>
              <a:t>Voulez-vous</a:t>
            </a:r>
            <a:r>
              <a:rPr lang="en-CA" sz="1400" dirty="0"/>
              <a:t> </a:t>
            </a:r>
            <a:r>
              <a:rPr lang="en-CA" sz="1400" dirty="0" err="1"/>
              <a:t>bien</a:t>
            </a:r>
            <a:r>
              <a:rPr lang="en-CA" sz="1400" dirty="0"/>
              <a:t> me dire </a:t>
            </a:r>
            <a:r>
              <a:rPr lang="en-CA" sz="1400" dirty="0" err="1"/>
              <a:t>dans</a:t>
            </a:r>
            <a:r>
              <a:rPr lang="en-CA" sz="1400" dirty="0"/>
              <a:t> quoi </a:t>
            </a:r>
            <a:r>
              <a:rPr lang="en-CA" sz="1400" dirty="0" err="1"/>
              <a:t>est-ce</a:t>
            </a:r>
            <a:r>
              <a:rPr lang="en-CA" sz="1400" dirty="0"/>
              <a:t> </a:t>
            </a:r>
            <a:r>
              <a:rPr lang="en-CA" sz="1400" dirty="0" err="1"/>
              <a:t>que</a:t>
            </a:r>
            <a:r>
              <a:rPr lang="en-CA" sz="1400" dirty="0"/>
              <a:t> je </a:t>
            </a:r>
            <a:r>
              <a:rPr lang="en-CA" sz="1400" dirty="0" err="1"/>
              <a:t>viens</a:t>
            </a:r>
            <a:r>
              <a:rPr lang="en-CA" sz="1400" dirty="0"/>
              <a:t> de </a:t>
            </a:r>
            <a:r>
              <a:rPr lang="en-CA" sz="1400" dirty="0" err="1"/>
              <a:t>m’embarquer</a:t>
            </a:r>
            <a:r>
              <a:rPr lang="en-CA" sz="1400" dirty="0"/>
              <a:t>? / </a:t>
            </a:r>
          </a:p>
          <a:p>
            <a:r>
              <a:rPr lang="en-CA" sz="1400" dirty="0"/>
              <a:t>Can you please tell me what I've just gotten myself into?”</a:t>
            </a:r>
          </a:p>
        </p:txBody>
      </p:sp>
    </p:spTree>
    <p:extLst>
      <p:ext uri="{BB962C8B-B14F-4D97-AF65-F5344CB8AC3E}">
        <p14:creationId xmlns:p14="http://schemas.microsoft.com/office/powerpoint/2010/main" val="303373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sz="2400" b="1" dirty="0">
                <a:cs typeface="Baskerville"/>
              </a:rPr>
            </a:br>
            <a:r>
              <a:rPr lang="en-US" sz="2400" b="1" dirty="0">
                <a:cs typeface="Baskerville"/>
              </a:rPr>
              <a:t>Approval of Sustainable Labs Canada</a:t>
            </a:r>
            <a:br>
              <a:rPr lang="en-US" sz="2400" b="1" dirty="0">
                <a:cs typeface="Baskerville"/>
              </a:rPr>
            </a:br>
            <a:r>
              <a:rPr lang="en-US" sz="2400" b="1" dirty="0">
                <a:cs typeface="Baskerville"/>
              </a:rPr>
              <a:t> Board of Directors Slate</a:t>
            </a:r>
          </a:p>
        </p:txBody>
      </p:sp>
      <p:sp>
        <p:nvSpPr>
          <p:cNvPr id="3" name="Content Placeholder 2"/>
          <p:cNvSpPr>
            <a:spLocks noGrp="1"/>
          </p:cNvSpPr>
          <p:nvPr>
            <p:ph idx="1"/>
          </p:nvPr>
        </p:nvSpPr>
        <p:spPr/>
        <p:txBody>
          <a:bodyPr/>
          <a:lstStyle/>
          <a:p>
            <a:pPr marL="0" indent="0">
              <a:buNone/>
            </a:pPr>
            <a:r>
              <a:rPr lang="en-US" sz="2800" b="1" dirty="0">
                <a:cs typeface="Baskerville"/>
              </a:rPr>
              <a:t>MOTION:</a:t>
            </a:r>
          </a:p>
          <a:p>
            <a:pPr marL="0" indent="0">
              <a:buNone/>
            </a:pPr>
            <a:endParaRPr lang="en-US" dirty="0">
              <a:cs typeface="Baskerville"/>
            </a:endParaRPr>
          </a:p>
          <a:p>
            <a:pPr marL="0" indent="0">
              <a:buNone/>
            </a:pPr>
            <a:r>
              <a:rPr lang="en-CA" b="1" dirty="0">
                <a:cs typeface="Baskerville"/>
              </a:rPr>
              <a:t>I hereby move that the presented Slate of Directors for Sustainable Labs Canada be approved.  Due to webinar AGM this vote will be by Objection.</a:t>
            </a:r>
          </a:p>
          <a:p>
            <a:pPr marL="0" indent="0">
              <a:buNone/>
            </a:pPr>
            <a:endParaRPr lang="en-US" dirty="0"/>
          </a:p>
        </p:txBody>
      </p:sp>
    </p:spTree>
    <p:extLst>
      <p:ext uri="{BB962C8B-B14F-4D97-AF65-F5344CB8AC3E}">
        <p14:creationId xmlns:p14="http://schemas.microsoft.com/office/powerpoint/2010/main" val="45379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2530467" y="1325456"/>
            <a:ext cx="5727312"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609600" indent="-609600" algn="ctr" eaLnBrk="1" hangingPunct="1"/>
            <a:r>
              <a:rPr lang="en-CA" sz="3500" b="1" dirty="0"/>
              <a:t>Committee</a:t>
            </a:r>
            <a:r>
              <a:rPr lang="en-US" altLang="ja-JP" sz="3500" b="1" dirty="0"/>
              <a:t> </a:t>
            </a:r>
          </a:p>
          <a:p>
            <a:pPr marL="609600" indent="-609600" algn="ctr" eaLnBrk="1" hangingPunct="1"/>
            <a:r>
              <a:rPr lang="en-US" sz="3500" b="1" dirty="0"/>
              <a:t>Reports</a:t>
            </a:r>
          </a:p>
          <a:p>
            <a:pPr marL="609600" indent="-609600" algn="ctr" eaLnBrk="1" hangingPunct="1"/>
            <a:endParaRPr lang="en-US" sz="1000" b="1" dirty="0"/>
          </a:p>
          <a:p>
            <a:pPr marL="609600" indent="-609600" algn="ctr" eaLnBrk="1" hangingPunct="1"/>
            <a:endParaRPr lang="en-US" sz="1050" b="1" dirty="0"/>
          </a:p>
          <a:p>
            <a:pPr marL="609600" indent="-609600">
              <a:buFontTx/>
              <a:buAutoNum type="arabicPeriod"/>
            </a:pPr>
            <a:r>
              <a:rPr lang="en-US" sz="2400" dirty="0"/>
              <a:t>Finance Committee</a:t>
            </a:r>
            <a:br>
              <a:rPr lang="en-US" sz="2400" dirty="0"/>
            </a:br>
            <a:endParaRPr lang="en-US" sz="2400" dirty="0"/>
          </a:p>
          <a:p>
            <a:pPr marL="609600" indent="-609600">
              <a:buFontTx/>
              <a:buAutoNum type="arabicPeriod"/>
            </a:pPr>
            <a:r>
              <a:rPr lang="en-US" sz="2400" dirty="0"/>
              <a:t>Membership and Communications Committee (MCC)</a:t>
            </a:r>
            <a:br>
              <a:rPr lang="en-US" sz="2400" dirty="0"/>
            </a:br>
            <a:endParaRPr lang="en-US" sz="2400" dirty="0"/>
          </a:p>
          <a:p>
            <a:pPr marL="609600" indent="-609600">
              <a:buFontTx/>
              <a:buAutoNum type="arabicPeriod"/>
            </a:pPr>
            <a:r>
              <a:rPr lang="en-US" sz="2400" dirty="0"/>
              <a:t>Professional Development (PD)</a:t>
            </a:r>
          </a:p>
          <a:p>
            <a:pPr eaLnBrk="1" hangingPunct="1"/>
            <a:endParaRPr lang="en-US" sz="2400" b="1" dirty="0">
              <a:latin typeface="Baskerville" charset="0"/>
            </a:endParaRPr>
          </a:p>
        </p:txBody>
      </p:sp>
    </p:spTree>
    <p:extLst>
      <p:ext uri="{BB962C8B-B14F-4D97-AF65-F5344CB8AC3E}">
        <p14:creationId xmlns:p14="http://schemas.microsoft.com/office/powerpoint/2010/main" val="90089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087" y="1764958"/>
            <a:ext cx="6600451" cy="2262781"/>
          </a:xfrm>
        </p:spPr>
        <p:txBody>
          <a:bodyPr>
            <a:normAutofit/>
          </a:bodyPr>
          <a:lstStyle/>
          <a:p>
            <a:pPr algn="ctr"/>
            <a:r>
              <a:rPr lang="en-CA" sz="4000" b="1" i="1" dirty="0">
                <a:solidFill>
                  <a:srgbClr val="00B050"/>
                </a:solidFill>
              </a:rPr>
              <a:t>Finance</a:t>
            </a:r>
            <a:r>
              <a:rPr lang="en-CA" sz="4000" b="1" dirty="0"/>
              <a:t> Committee Report</a:t>
            </a:r>
          </a:p>
        </p:txBody>
      </p:sp>
      <p:sp>
        <p:nvSpPr>
          <p:cNvPr id="3" name="Subtitle 2"/>
          <p:cNvSpPr>
            <a:spLocks noGrp="1"/>
          </p:cNvSpPr>
          <p:nvPr>
            <p:ph type="subTitle" idx="1"/>
          </p:nvPr>
        </p:nvSpPr>
        <p:spPr>
          <a:xfrm>
            <a:off x="1934178" y="4612623"/>
            <a:ext cx="6600451" cy="1126283"/>
          </a:xfrm>
        </p:spPr>
        <p:txBody>
          <a:bodyPr>
            <a:normAutofit/>
          </a:bodyPr>
          <a:lstStyle/>
          <a:p>
            <a:pPr algn="r"/>
            <a:r>
              <a:rPr lang="en-CA" sz="2400" b="1" i="1" dirty="0">
                <a:solidFill>
                  <a:srgbClr val="00B050"/>
                </a:solidFill>
                <a:latin typeface="+mj-lt"/>
                <a:ea typeface="+mj-ea"/>
                <a:cs typeface="+mj-cs"/>
              </a:rPr>
              <a:t>			December 18, 2020</a:t>
            </a:r>
          </a:p>
        </p:txBody>
      </p:sp>
    </p:spTree>
    <p:extLst>
      <p:ext uri="{BB962C8B-B14F-4D97-AF65-F5344CB8AC3E}">
        <p14:creationId xmlns:p14="http://schemas.microsoft.com/office/powerpoint/2010/main" val="75350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Membership</a:t>
            </a:r>
          </a:p>
        </p:txBody>
      </p:sp>
      <p:sp>
        <p:nvSpPr>
          <p:cNvPr id="3" name="Content Placeholder 2"/>
          <p:cNvSpPr>
            <a:spLocks noGrp="1"/>
          </p:cNvSpPr>
          <p:nvPr>
            <p:ph idx="1"/>
          </p:nvPr>
        </p:nvSpPr>
        <p:spPr/>
        <p:txBody>
          <a:bodyPr>
            <a:normAutofit fontScale="92500" lnSpcReduction="10000"/>
          </a:bodyPr>
          <a:lstStyle/>
          <a:p>
            <a:endParaRPr lang="en-US" i="1" dirty="0"/>
          </a:p>
          <a:p>
            <a:r>
              <a:rPr lang="en-US" i="1" dirty="0"/>
              <a:t>Mike </a:t>
            </a:r>
            <a:r>
              <a:rPr lang="en-US" i="1" dirty="0" err="1"/>
              <a:t>Dymarski</a:t>
            </a:r>
            <a:r>
              <a:rPr lang="en-US" i="1" dirty="0"/>
              <a:t> - Committee Chair, retired, Norwich ON, Fellow of </a:t>
            </a:r>
            <a:r>
              <a:rPr lang="en-US" i="1" dirty="0" err="1"/>
              <a:t>SLCan</a:t>
            </a:r>
            <a:endParaRPr lang="en-US" i="1" dirty="0"/>
          </a:p>
          <a:p>
            <a:pPr marL="0" indent="0">
              <a:buNone/>
            </a:pPr>
            <a:endParaRPr lang="en-US" i="1" dirty="0"/>
          </a:p>
          <a:p>
            <a:r>
              <a:rPr lang="en-US" i="1" dirty="0"/>
              <a:t>Kevin </a:t>
            </a:r>
            <a:r>
              <a:rPr lang="en-US" i="1" dirty="0" err="1"/>
              <a:t>Belusa</a:t>
            </a:r>
            <a:r>
              <a:rPr lang="en-US" i="1" dirty="0"/>
              <a:t> – </a:t>
            </a:r>
            <a:r>
              <a:rPr lang="en-CA" i="1" dirty="0"/>
              <a:t>Director of Strategic Sales, </a:t>
            </a:r>
            <a:r>
              <a:rPr lang="en-US" i="1" dirty="0" err="1"/>
              <a:t>AirGenuity</a:t>
            </a:r>
            <a:r>
              <a:rPr lang="en-US" i="1" dirty="0"/>
              <a:t>, Toronto</a:t>
            </a:r>
          </a:p>
          <a:p>
            <a:endParaRPr lang="en-US" i="1" dirty="0"/>
          </a:p>
          <a:p>
            <a:r>
              <a:rPr lang="en-US" i="1" dirty="0" err="1"/>
              <a:t>Yvon</a:t>
            </a:r>
            <a:r>
              <a:rPr lang="en-US" i="1" dirty="0"/>
              <a:t> </a:t>
            </a:r>
            <a:r>
              <a:rPr lang="en-US" i="1" dirty="0" err="1"/>
              <a:t>Lachance</a:t>
            </a:r>
            <a:r>
              <a:rPr lang="en-US" i="1" dirty="0"/>
              <a:t> - </a:t>
            </a:r>
            <a:r>
              <a:rPr lang="en-CA" i="1" dirty="0"/>
              <a:t>ARCHITECTE ASSOCIÉ, BGLA | ARCHITECTURE + DESIGN URBAIN, Montreal QC</a:t>
            </a:r>
          </a:p>
          <a:p>
            <a:endParaRPr lang="en-US" i="1" dirty="0"/>
          </a:p>
          <a:p>
            <a:r>
              <a:rPr lang="en-US" i="1" dirty="0"/>
              <a:t>Jim </a:t>
            </a:r>
            <a:r>
              <a:rPr lang="en-US" i="1" dirty="0" err="1"/>
              <a:t>Dalaney</a:t>
            </a:r>
            <a:r>
              <a:rPr lang="en-US" i="1" dirty="0"/>
              <a:t> - Aqua Air Systems Ltd,  Edmonton, Alberta</a:t>
            </a:r>
          </a:p>
          <a:p>
            <a:endParaRPr lang="en-CA" i="1" dirty="0">
              <a:solidFill>
                <a:srgbClr val="00B050"/>
              </a:solidFill>
            </a:endParaRPr>
          </a:p>
        </p:txBody>
      </p:sp>
    </p:spTree>
    <p:extLst>
      <p:ext uri="{BB962C8B-B14F-4D97-AF65-F5344CB8AC3E}">
        <p14:creationId xmlns:p14="http://schemas.microsoft.com/office/powerpoint/2010/main" val="156710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Purpose</a:t>
            </a:r>
          </a:p>
        </p:txBody>
      </p:sp>
      <p:sp>
        <p:nvSpPr>
          <p:cNvPr id="3" name="Content Placeholder 2"/>
          <p:cNvSpPr>
            <a:spLocks noGrp="1"/>
          </p:cNvSpPr>
          <p:nvPr>
            <p:ph idx="1"/>
          </p:nvPr>
        </p:nvSpPr>
        <p:spPr/>
        <p:txBody>
          <a:bodyPr>
            <a:normAutofit/>
          </a:bodyPr>
          <a:lstStyle/>
          <a:p>
            <a:r>
              <a:rPr lang="en-US" i="1" dirty="0"/>
              <a:t>The Finance Committee is responsible for the review of revenue and expenses that are associated with administration and operation.   </a:t>
            </a:r>
          </a:p>
          <a:p>
            <a:r>
              <a:rPr lang="en-US" i="1" dirty="0"/>
              <a:t>The Committee will provide to the Board a detailed monthly update of the current financial health of the organization and a projection of future liabilities that may be incurred. </a:t>
            </a:r>
          </a:p>
          <a:p>
            <a:r>
              <a:rPr lang="en-US" i="1" dirty="0"/>
              <a:t>Major expenditures are brought to the Board for review and approval.</a:t>
            </a:r>
          </a:p>
        </p:txBody>
      </p:sp>
    </p:spTree>
    <p:extLst>
      <p:ext uri="{BB962C8B-B14F-4D97-AF65-F5344CB8AC3E}">
        <p14:creationId xmlns:p14="http://schemas.microsoft.com/office/powerpoint/2010/main" val="2363045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Activities 2020</a:t>
            </a:r>
          </a:p>
        </p:txBody>
      </p:sp>
      <p:sp>
        <p:nvSpPr>
          <p:cNvPr id="3" name="Content Placeholder 2"/>
          <p:cNvSpPr>
            <a:spLocks noGrp="1"/>
          </p:cNvSpPr>
          <p:nvPr>
            <p:ph idx="1"/>
          </p:nvPr>
        </p:nvSpPr>
        <p:spPr/>
        <p:txBody>
          <a:bodyPr>
            <a:normAutofit lnSpcReduction="10000"/>
          </a:bodyPr>
          <a:lstStyle/>
          <a:p>
            <a:r>
              <a:rPr lang="en-CA" sz="1900" i="1" dirty="0">
                <a:solidFill>
                  <a:schemeClr val="tx1"/>
                </a:solidFill>
              </a:rPr>
              <a:t> Prepared 2020 Budget  with Revisions due to Covid-19 impact </a:t>
            </a:r>
          </a:p>
          <a:p>
            <a:r>
              <a:rPr lang="en-CA" sz="1900" i="1" dirty="0">
                <a:solidFill>
                  <a:schemeClr val="tx1"/>
                </a:solidFill>
              </a:rPr>
              <a:t>Cancellation of National Conference with deposit recovery</a:t>
            </a:r>
          </a:p>
          <a:p>
            <a:r>
              <a:rPr lang="en-CA" sz="1900" i="1" dirty="0">
                <a:solidFill>
                  <a:schemeClr val="tx1"/>
                </a:solidFill>
              </a:rPr>
              <a:t>8 Monthly Finance Review Meetings were held:</a:t>
            </a:r>
          </a:p>
          <a:p>
            <a:pPr lvl="1"/>
            <a:r>
              <a:rPr lang="en-CA" sz="1900" i="1" dirty="0">
                <a:solidFill>
                  <a:schemeClr val="tx1"/>
                </a:solidFill>
              </a:rPr>
              <a:t>Review of expenses (tighten)</a:t>
            </a:r>
          </a:p>
          <a:p>
            <a:pPr lvl="1"/>
            <a:r>
              <a:rPr lang="en-CA" sz="1900" i="1" dirty="0">
                <a:solidFill>
                  <a:schemeClr val="tx1"/>
                </a:solidFill>
              </a:rPr>
              <a:t>Review of Management support</a:t>
            </a:r>
          </a:p>
          <a:p>
            <a:pPr lvl="1"/>
            <a:r>
              <a:rPr lang="en-CA" sz="1900" i="1" dirty="0">
                <a:solidFill>
                  <a:schemeClr val="tx1"/>
                </a:solidFill>
              </a:rPr>
              <a:t>Look for opportunities to provide alternative services to members</a:t>
            </a:r>
          </a:p>
          <a:p>
            <a:pPr lvl="1"/>
            <a:r>
              <a:rPr lang="en-CA" sz="1900" i="1" dirty="0">
                <a:solidFill>
                  <a:schemeClr val="tx1"/>
                </a:solidFill>
              </a:rPr>
              <a:t>Financials were reviewed by Parker, </a:t>
            </a:r>
            <a:r>
              <a:rPr lang="en-CA" sz="1900" i="1" dirty="0" err="1">
                <a:solidFill>
                  <a:schemeClr val="tx1"/>
                </a:solidFill>
              </a:rPr>
              <a:t>Prins</a:t>
            </a:r>
            <a:r>
              <a:rPr lang="en-CA" sz="1900" i="1" dirty="0">
                <a:solidFill>
                  <a:schemeClr val="tx1"/>
                </a:solidFill>
              </a:rPr>
              <a:t>, </a:t>
            </a:r>
            <a:r>
              <a:rPr lang="en-CA" sz="1900" i="1" dirty="0" err="1">
                <a:solidFill>
                  <a:schemeClr val="tx1"/>
                </a:solidFill>
              </a:rPr>
              <a:t>Lebano</a:t>
            </a:r>
            <a:r>
              <a:rPr lang="en-CA" sz="1900" i="1" dirty="0">
                <a:solidFill>
                  <a:schemeClr val="tx1"/>
                </a:solidFill>
              </a:rPr>
              <a:t> and found to </a:t>
            </a:r>
            <a:r>
              <a:rPr lang="en-CA" sz="1900" i="1">
                <a:solidFill>
                  <a:schemeClr val="tx1"/>
                </a:solidFill>
              </a:rPr>
              <a:t>be valid.</a:t>
            </a:r>
            <a:endParaRPr lang="en-CA" sz="1900" i="1" dirty="0">
              <a:solidFill>
                <a:schemeClr val="tx1"/>
              </a:solidFill>
            </a:endParaRPr>
          </a:p>
          <a:p>
            <a:endParaRPr lang="en-CA" i="1" dirty="0">
              <a:solidFill>
                <a:srgbClr val="00B050"/>
              </a:solidFill>
            </a:endParaRPr>
          </a:p>
        </p:txBody>
      </p:sp>
    </p:spTree>
    <p:extLst>
      <p:ext uri="{BB962C8B-B14F-4D97-AF65-F5344CB8AC3E}">
        <p14:creationId xmlns:p14="http://schemas.microsoft.com/office/powerpoint/2010/main" val="176147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Look Ahead 2021</a:t>
            </a:r>
          </a:p>
        </p:txBody>
      </p:sp>
      <p:sp>
        <p:nvSpPr>
          <p:cNvPr id="3" name="Content Placeholder 2"/>
          <p:cNvSpPr>
            <a:spLocks noGrp="1"/>
          </p:cNvSpPr>
          <p:nvPr>
            <p:ph idx="1"/>
          </p:nvPr>
        </p:nvSpPr>
        <p:spPr/>
        <p:txBody>
          <a:bodyPr>
            <a:normAutofit/>
          </a:bodyPr>
          <a:lstStyle/>
          <a:p>
            <a:r>
              <a:rPr lang="en-CA" i="1" dirty="0">
                <a:solidFill>
                  <a:schemeClr val="tx1"/>
                </a:solidFill>
              </a:rPr>
              <a:t> </a:t>
            </a:r>
            <a:r>
              <a:rPr lang="en-US" i="1" dirty="0"/>
              <a:t>Continue to hold Monthly Committee Meetings</a:t>
            </a:r>
          </a:p>
          <a:p>
            <a:endParaRPr lang="en-US" i="1" dirty="0"/>
          </a:p>
          <a:p>
            <a:r>
              <a:rPr lang="en-US" i="1" dirty="0"/>
              <a:t>Look for Opportunities to Improve Financial Reporting</a:t>
            </a:r>
          </a:p>
          <a:p>
            <a:endParaRPr lang="en-US" i="1" dirty="0"/>
          </a:p>
          <a:p>
            <a:r>
              <a:rPr lang="en-US" i="1" dirty="0"/>
              <a:t>Carryout Review of Management Contract with intention of preparing/signing a New Contract</a:t>
            </a:r>
          </a:p>
          <a:p>
            <a:endParaRPr lang="en-US" i="1" dirty="0"/>
          </a:p>
          <a:p>
            <a:r>
              <a:rPr lang="en-US" i="1" dirty="0"/>
              <a:t>Completion of SOP for Electronic </a:t>
            </a:r>
            <a:r>
              <a:rPr lang="en-US" i="1" dirty="0" err="1"/>
              <a:t>Chequing</a:t>
            </a:r>
            <a:r>
              <a:rPr lang="en-US" i="1" dirty="0"/>
              <a:t> for future Administration</a:t>
            </a:r>
          </a:p>
          <a:p>
            <a:endParaRPr lang="en-CA" i="1" dirty="0">
              <a:solidFill>
                <a:srgbClr val="00B050"/>
              </a:solidFill>
            </a:endParaRPr>
          </a:p>
        </p:txBody>
      </p:sp>
    </p:spTree>
    <p:extLst>
      <p:ext uri="{BB962C8B-B14F-4D97-AF65-F5344CB8AC3E}">
        <p14:creationId xmlns:p14="http://schemas.microsoft.com/office/powerpoint/2010/main" val="104892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22" y="549968"/>
            <a:ext cx="6589199" cy="718658"/>
          </a:xfrm>
        </p:spPr>
        <p:txBody>
          <a:bodyPr>
            <a:noAutofit/>
          </a:bodyPr>
          <a:lstStyle/>
          <a:p>
            <a:pPr algn="ctr"/>
            <a:br>
              <a:rPr lang="en-CA" sz="2400" b="1" dirty="0">
                <a:latin typeface="+mn-lt"/>
              </a:rPr>
            </a:br>
            <a:r>
              <a:rPr lang="en-CA" sz="2800" dirty="0"/>
              <a:t>Finances 2020</a:t>
            </a:r>
            <a:br>
              <a:rPr lang="en-CA" sz="2800" dirty="0"/>
            </a:br>
            <a:r>
              <a:rPr lang="en-CA" sz="2000" dirty="0"/>
              <a:t>as of December 01, 2020</a:t>
            </a:r>
          </a:p>
        </p:txBody>
      </p:sp>
      <p:graphicFrame>
        <p:nvGraphicFramePr>
          <p:cNvPr id="7" name="Table 6"/>
          <p:cNvGraphicFramePr>
            <a:graphicFrameLocks noGrp="1"/>
          </p:cNvGraphicFramePr>
          <p:nvPr>
            <p:extLst>
              <p:ext uri="{D42A27DB-BD31-4B8C-83A1-F6EECF244321}">
                <p14:modId xmlns:p14="http://schemas.microsoft.com/office/powerpoint/2010/main" val="4260716214"/>
              </p:ext>
            </p:extLst>
          </p:nvPr>
        </p:nvGraphicFramePr>
        <p:xfrm>
          <a:off x="1632930" y="1946467"/>
          <a:ext cx="6812125" cy="2286684"/>
        </p:xfrm>
        <a:graphic>
          <a:graphicData uri="http://schemas.openxmlformats.org/drawingml/2006/table">
            <a:tbl>
              <a:tblPr firstRow="1" bandRow="1">
                <a:tableStyleId>{5C22544A-7EE6-4342-B048-85BDC9FD1C3A}</a:tableStyleId>
              </a:tblPr>
              <a:tblGrid>
                <a:gridCol w="2671401">
                  <a:extLst>
                    <a:ext uri="{9D8B030D-6E8A-4147-A177-3AD203B41FA5}">
                      <a16:colId xmlns:a16="http://schemas.microsoft.com/office/drawing/2014/main" val="20000"/>
                    </a:ext>
                  </a:extLst>
                </a:gridCol>
                <a:gridCol w="1379011">
                  <a:extLst>
                    <a:ext uri="{9D8B030D-6E8A-4147-A177-3AD203B41FA5}">
                      <a16:colId xmlns:a16="http://schemas.microsoft.com/office/drawing/2014/main" val="20001"/>
                    </a:ext>
                  </a:extLst>
                </a:gridCol>
                <a:gridCol w="1312596">
                  <a:extLst>
                    <a:ext uri="{9D8B030D-6E8A-4147-A177-3AD203B41FA5}">
                      <a16:colId xmlns:a16="http://schemas.microsoft.com/office/drawing/2014/main" val="20002"/>
                    </a:ext>
                  </a:extLst>
                </a:gridCol>
                <a:gridCol w="1449117">
                  <a:extLst>
                    <a:ext uri="{9D8B030D-6E8A-4147-A177-3AD203B41FA5}">
                      <a16:colId xmlns:a16="http://schemas.microsoft.com/office/drawing/2014/main" val="20003"/>
                    </a:ext>
                  </a:extLst>
                </a:gridCol>
              </a:tblGrid>
              <a:tr h="681166">
                <a:tc>
                  <a:txBody>
                    <a:bodyPr/>
                    <a:lstStyle/>
                    <a:p>
                      <a:pPr algn="ctr"/>
                      <a:r>
                        <a:rPr lang="en-US" b="1" dirty="0">
                          <a:effectLst>
                            <a:outerShdw blurRad="38100" dist="38100" dir="2700000" algn="tl">
                              <a:srgbClr val="000000">
                                <a:alpha val="43137"/>
                              </a:srgbClr>
                            </a:outerShdw>
                          </a:effectLst>
                        </a:rPr>
                        <a:t>Revenues</a:t>
                      </a:r>
                    </a:p>
                  </a:txBody>
                  <a:tcPr/>
                </a:tc>
                <a:tc>
                  <a:txBody>
                    <a:bodyPr/>
                    <a:lstStyle/>
                    <a:p>
                      <a:pPr algn="ctr"/>
                      <a:r>
                        <a:rPr lang="en-US" b="1" dirty="0">
                          <a:effectLst>
                            <a:outerShdw blurRad="38100" dist="38100" dir="2700000" algn="tl">
                              <a:srgbClr val="000000">
                                <a:alpha val="43137"/>
                              </a:srgbClr>
                            </a:outerShdw>
                          </a:effectLst>
                        </a:rPr>
                        <a:t>2020 </a:t>
                      </a:r>
                    </a:p>
                    <a:p>
                      <a:pPr algn="ctr"/>
                      <a:r>
                        <a:rPr lang="en-US" b="1" dirty="0">
                          <a:effectLst>
                            <a:outerShdw blurRad="38100" dist="38100" dir="2700000" algn="tl">
                              <a:srgbClr val="000000">
                                <a:alpha val="43137"/>
                              </a:srgbClr>
                            </a:outerShdw>
                          </a:effectLst>
                        </a:rPr>
                        <a:t>Budget </a:t>
                      </a:r>
                      <a:r>
                        <a:rPr lang="en-US" b="1" baseline="30000" dirty="0">
                          <a:effectLst>
                            <a:outerShdw blurRad="38100" dist="38100" dir="2700000" algn="tl">
                              <a:srgbClr val="000000">
                                <a:alpha val="43137"/>
                              </a:srgbClr>
                            </a:outerShdw>
                          </a:effectLst>
                        </a:rPr>
                        <a:t>+</a:t>
                      </a:r>
                    </a:p>
                  </a:txBody>
                  <a:tcPr/>
                </a:tc>
                <a:tc>
                  <a:txBody>
                    <a:bodyPr/>
                    <a:lstStyle/>
                    <a:p>
                      <a:pPr algn="ctr"/>
                      <a:r>
                        <a:rPr lang="en-US" dirty="0">
                          <a:effectLst>
                            <a:outerShdw blurRad="38100" dist="38100" dir="2700000" algn="tl">
                              <a:srgbClr val="000000">
                                <a:alpha val="43137"/>
                              </a:srgbClr>
                            </a:outerShdw>
                          </a:effectLst>
                        </a:rPr>
                        <a:t>2020</a:t>
                      </a:r>
                      <a:r>
                        <a:rPr lang="en-US" baseline="0" dirty="0">
                          <a:effectLst>
                            <a:outerShdw blurRad="38100" dist="38100" dir="2700000" algn="tl">
                              <a:srgbClr val="000000">
                                <a:alpha val="43137"/>
                              </a:srgbClr>
                            </a:outerShdw>
                          </a:effectLst>
                        </a:rPr>
                        <a:t> YTD</a:t>
                      </a:r>
                      <a:endParaRPr lang="en-US" dirty="0">
                        <a:effectLst>
                          <a:outerShdw blurRad="38100" dist="38100" dir="2700000" algn="tl">
                            <a:srgbClr val="000000">
                              <a:alpha val="43137"/>
                            </a:srgbClr>
                          </a:outerShdw>
                        </a:effectLst>
                      </a:endParaRPr>
                    </a:p>
                  </a:txBody>
                  <a:tcPr anchor="ctr"/>
                </a:tc>
                <a:tc>
                  <a:txBody>
                    <a:bodyPr/>
                    <a:lstStyle/>
                    <a:p>
                      <a:pPr algn="ctr"/>
                      <a:r>
                        <a:rPr lang="en-US" dirty="0">
                          <a:effectLst>
                            <a:outerShdw blurRad="38100" dist="38100" dir="2700000" algn="tl">
                              <a:srgbClr val="000000">
                                <a:alpha val="43137"/>
                              </a:srgbClr>
                            </a:outerShdw>
                          </a:effectLst>
                        </a:rPr>
                        <a:t>2019</a:t>
                      </a:r>
                    </a:p>
                  </a:txBody>
                  <a:tcPr anchor="ctr"/>
                </a:tc>
                <a:extLst>
                  <a:ext uri="{0D108BD9-81ED-4DB2-BD59-A6C34878D82A}">
                    <a16:rowId xmlns:a16="http://schemas.microsoft.com/office/drawing/2014/main" val="10000"/>
                  </a:ext>
                </a:extLst>
              </a:tr>
              <a:tr h="400760">
                <a:tc>
                  <a:txBody>
                    <a:bodyPr/>
                    <a:lstStyle/>
                    <a:p>
                      <a:pPr algn="ctr"/>
                      <a:r>
                        <a:rPr lang="en-US" b="1" dirty="0">
                          <a:latin typeface="Times New Roman" panose="02020603050405020304" pitchFamily="18" charset="0"/>
                          <a:cs typeface="Times New Roman" panose="02020603050405020304" pitchFamily="18" charset="0"/>
                        </a:rPr>
                        <a:t>Membership</a:t>
                      </a:r>
                    </a:p>
                  </a:txBody>
                  <a:tcPr/>
                </a:tc>
                <a:tc>
                  <a:txBody>
                    <a:bodyPr/>
                    <a:lstStyle/>
                    <a:p>
                      <a:pPr algn="ctr"/>
                      <a:r>
                        <a:rPr lang="en-US" b="1" dirty="0">
                          <a:latin typeface="Times New Roman" panose="02020603050405020304" pitchFamily="18" charset="0"/>
                          <a:cs typeface="Times New Roman" panose="02020603050405020304" pitchFamily="18" charset="0"/>
                        </a:rPr>
                        <a:t>$  29,538</a:t>
                      </a:r>
                    </a:p>
                  </a:txBody>
                  <a:tcPr anchor="ctr"/>
                </a:tc>
                <a:tc>
                  <a:txBody>
                    <a:bodyPr/>
                    <a:lstStyle/>
                    <a:p>
                      <a:pPr algn="ctr" fontAlgn="b"/>
                      <a:r>
                        <a:rPr lang="en-US" sz="1800" b="1" i="0" u="none" strike="noStrike" dirty="0">
                          <a:solidFill>
                            <a:srgbClr val="000000"/>
                          </a:solidFill>
                          <a:latin typeface="Times New Roman"/>
                        </a:rPr>
                        <a:t>  $   34,413</a:t>
                      </a:r>
                    </a:p>
                  </a:txBody>
                  <a:tcPr marL="9525" marR="9525" marT="9525" marB="0" anchor="ctr"/>
                </a:tc>
                <a:tc>
                  <a:txBody>
                    <a:bodyPr/>
                    <a:lstStyle/>
                    <a:p>
                      <a:pPr algn="ctr" fontAlgn="b"/>
                      <a:r>
                        <a:rPr lang="en-US" sz="1800" b="1" i="0" u="none" strike="noStrike" dirty="0">
                          <a:solidFill>
                            <a:srgbClr val="000000"/>
                          </a:solidFill>
                          <a:latin typeface="Times New Roman"/>
                        </a:rPr>
                        <a:t> $     41,600</a:t>
                      </a:r>
                    </a:p>
                  </a:txBody>
                  <a:tcPr marL="9525" marR="9525" marT="9525" marB="0" anchor="ctr"/>
                </a:tc>
                <a:extLst>
                  <a:ext uri="{0D108BD9-81ED-4DB2-BD59-A6C34878D82A}">
                    <a16:rowId xmlns:a16="http://schemas.microsoft.com/office/drawing/2014/main" val="10001"/>
                  </a:ext>
                </a:extLst>
              </a:tr>
              <a:tr h="403238">
                <a:tc>
                  <a:txBody>
                    <a:bodyPr/>
                    <a:lstStyle/>
                    <a:p>
                      <a:pPr algn="ctr"/>
                      <a:r>
                        <a:rPr lang="en-US" b="1" baseline="0" dirty="0">
                          <a:latin typeface="Times New Roman" panose="02020603050405020304" pitchFamily="18" charset="0"/>
                          <a:cs typeface="Times New Roman" panose="02020603050405020304" pitchFamily="18" charset="0"/>
                        </a:rPr>
                        <a:t>National Conference</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b="1" dirty="0">
                          <a:latin typeface="Times New Roman" panose="02020603050405020304" pitchFamily="18" charset="0"/>
                          <a:cs typeface="Times New Roman" panose="02020603050405020304" pitchFamily="18" charset="0"/>
                        </a:rPr>
                        <a:t>$          0</a:t>
                      </a:r>
                    </a:p>
                  </a:txBody>
                  <a:tcPr anchor="ctr"/>
                </a:tc>
                <a:tc>
                  <a:txBody>
                    <a:bodyPr/>
                    <a:lstStyle/>
                    <a:p>
                      <a:pPr algn="ctr" fontAlgn="b"/>
                      <a:r>
                        <a:rPr lang="en-US" sz="1800" b="1" i="0" u="none" strike="noStrike" dirty="0">
                          <a:solidFill>
                            <a:srgbClr val="000000"/>
                          </a:solidFill>
                          <a:latin typeface="Times New Roman"/>
                        </a:rPr>
                        <a:t> $            0</a:t>
                      </a:r>
                    </a:p>
                  </a:txBody>
                  <a:tcPr marL="9525" marR="9525" marT="9525" marB="0" anchor="ctr"/>
                </a:tc>
                <a:tc>
                  <a:txBody>
                    <a:bodyPr/>
                    <a:lstStyle/>
                    <a:p>
                      <a:pPr algn="ctr" fontAlgn="b"/>
                      <a:r>
                        <a:rPr lang="en-US" sz="1800" b="1" i="0" u="none" strike="noStrike" dirty="0">
                          <a:solidFill>
                            <a:srgbClr val="000000"/>
                          </a:solidFill>
                          <a:latin typeface="Times New Roman"/>
                        </a:rPr>
                        <a:t> $    179,288</a:t>
                      </a:r>
                    </a:p>
                  </a:txBody>
                  <a:tcPr marL="9525" marR="9525" marT="9525" marB="0" anchor="ctr"/>
                </a:tc>
                <a:extLst>
                  <a:ext uri="{0D108BD9-81ED-4DB2-BD59-A6C34878D82A}">
                    <a16:rowId xmlns:a16="http://schemas.microsoft.com/office/drawing/2014/main" val="10002"/>
                  </a:ext>
                </a:extLst>
              </a:tr>
              <a:tr h="400760">
                <a:tc>
                  <a:txBody>
                    <a:bodyPr/>
                    <a:lstStyle/>
                    <a:p>
                      <a:pPr algn="ctr"/>
                      <a:r>
                        <a:rPr lang="en-US" b="1" dirty="0">
                          <a:latin typeface="Times New Roman" panose="02020603050405020304" pitchFamily="18" charset="0"/>
                          <a:cs typeface="Times New Roman" panose="02020603050405020304" pitchFamily="18" charset="0"/>
                        </a:rPr>
                        <a:t>Webinars</a:t>
                      </a:r>
                    </a:p>
                  </a:txBody>
                  <a:tcPr/>
                </a:tc>
                <a:tc>
                  <a:txBody>
                    <a:bodyPr/>
                    <a:lstStyle/>
                    <a:p>
                      <a:pPr algn="ctr"/>
                      <a:r>
                        <a:rPr lang="en-US" b="1" dirty="0">
                          <a:latin typeface="Times New Roman" panose="02020603050405020304" pitchFamily="18" charset="0"/>
                          <a:cs typeface="Times New Roman" panose="02020603050405020304" pitchFamily="18" charset="0"/>
                        </a:rPr>
                        <a:t>$      500</a:t>
                      </a:r>
                    </a:p>
                  </a:txBody>
                  <a:tcPr anchor="ctr"/>
                </a:tc>
                <a:tc>
                  <a:txBody>
                    <a:bodyPr/>
                    <a:lstStyle/>
                    <a:p>
                      <a:pPr algn="ctr" fontAlgn="b"/>
                      <a:r>
                        <a:rPr lang="en-US" sz="1800" b="1" i="0" u="none" strike="noStrike" dirty="0">
                          <a:solidFill>
                            <a:srgbClr val="000000"/>
                          </a:solidFill>
                          <a:latin typeface="Times New Roman"/>
                        </a:rPr>
                        <a:t> $        720</a:t>
                      </a:r>
                    </a:p>
                  </a:txBody>
                  <a:tcPr marL="9525" marR="9525" marT="9525" marB="0" anchor="ctr"/>
                </a:tc>
                <a:tc>
                  <a:txBody>
                    <a:bodyPr/>
                    <a:lstStyle/>
                    <a:p>
                      <a:pPr algn="ctr" fontAlgn="b"/>
                      <a:r>
                        <a:rPr lang="en-US" sz="1800" b="1" i="0" u="none" strike="noStrike" dirty="0">
                          <a:solidFill>
                            <a:srgbClr val="000000"/>
                          </a:solidFill>
                          <a:latin typeface="Times New Roman"/>
                        </a:rPr>
                        <a:t> $           120</a:t>
                      </a:r>
                    </a:p>
                  </a:txBody>
                  <a:tcPr marL="9525" marR="9525" marT="9525" marB="0" anchor="ctr"/>
                </a:tc>
                <a:extLst>
                  <a:ext uri="{0D108BD9-81ED-4DB2-BD59-A6C34878D82A}">
                    <a16:rowId xmlns:a16="http://schemas.microsoft.com/office/drawing/2014/main" val="10003"/>
                  </a:ext>
                </a:extLst>
              </a:tr>
              <a:tr h="400760">
                <a:tc>
                  <a:txBody>
                    <a:bodyPr/>
                    <a:lstStyle/>
                    <a:p>
                      <a:pPr algn="ctr"/>
                      <a:r>
                        <a:rPr lang="en-US" b="1" dirty="0">
                          <a:latin typeface="Times New Roman" panose="02020603050405020304" pitchFamily="18" charset="0"/>
                          <a:cs typeface="Times New Roman" panose="02020603050405020304" pitchFamily="18" charset="0"/>
                        </a:rPr>
                        <a:t>Total to Date *</a:t>
                      </a:r>
                    </a:p>
                  </a:txBody>
                  <a:tcPr/>
                </a:tc>
                <a:tc>
                  <a:txBody>
                    <a:bodyPr/>
                    <a:lstStyle/>
                    <a:p>
                      <a:pPr algn="ctr"/>
                      <a:r>
                        <a:rPr lang="en-US" b="1" dirty="0">
                          <a:latin typeface="Times New Roman" panose="02020603050405020304" pitchFamily="18" charset="0"/>
                          <a:cs typeface="Times New Roman" panose="02020603050405020304" pitchFamily="18" charset="0"/>
                        </a:rPr>
                        <a:t> $ 30, 037</a:t>
                      </a:r>
                    </a:p>
                  </a:txBody>
                  <a:tcPr anchor="ctr"/>
                </a:tc>
                <a:tc>
                  <a:txBody>
                    <a:bodyPr/>
                    <a:lstStyle/>
                    <a:p>
                      <a:pPr algn="ctr" fontAlgn="b"/>
                      <a:r>
                        <a:rPr lang="en-US" sz="1800" b="1" i="0" u="none" strike="noStrike" dirty="0">
                          <a:solidFill>
                            <a:srgbClr val="000000"/>
                          </a:solidFill>
                          <a:latin typeface="Times New Roman"/>
                        </a:rPr>
                        <a:t>    $  35,133 </a:t>
                      </a:r>
                    </a:p>
                  </a:txBody>
                  <a:tcPr marL="9525" marR="9525" marT="9525" marB="0" anchor="ctr"/>
                </a:tc>
                <a:tc>
                  <a:txBody>
                    <a:bodyPr/>
                    <a:lstStyle/>
                    <a:p>
                      <a:pPr algn="ctr" fontAlgn="b"/>
                      <a:r>
                        <a:rPr lang="en-US" sz="1800" b="1" i="0" u="none" strike="noStrike" dirty="0">
                          <a:solidFill>
                            <a:srgbClr val="000000"/>
                          </a:solidFill>
                          <a:latin typeface="Times New Roman"/>
                        </a:rPr>
                        <a:t>$    221,008 </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60531800"/>
              </p:ext>
            </p:extLst>
          </p:nvPr>
        </p:nvGraphicFramePr>
        <p:xfrm>
          <a:off x="1586775" y="4255835"/>
          <a:ext cx="6882259" cy="2468880"/>
        </p:xfrm>
        <a:graphic>
          <a:graphicData uri="http://schemas.openxmlformats.org/drawingml/2006/table">
            <a:tbl>
              <a:tblPr firstRow="1" bandRow="1">
                <a:tableStyleId>{5C22544A-7EE6-4342-B048-85BDC9FD1C3A}</a:tableStyleId>
              </a:tblPr>
              <a:tblGrid>
                <a:gridCol w="2923764">
                  <a:extLst>
                    <a:ext uri="{9D8B030D-6E8A-4147-A177-3AD203B41FA5}">
                      <a16:colId xmlns:a16="http://schemas.microsoft.com/office/drawing/2014/main" val="20000"/>
                    </a:ext>
                  </a:extLst>
                </a:gridCol>
                <a:gridCol w="1345399">
                  <a:extLst>
                    <a:ext uri="{9D8B030D-6E8A-4147-A177-3AD203B41FA5}">
                      <a16:colId xmlns:a16="http://schemas.microsoft.com/office/drawing/2014/main" val="20001"/>
                    </a:ext>
                  </a:extLst>
                </a:gridCol>
                <a:gridCol w="1236934">
                  <a:extLst>
                    <a:ext uri="{9D8B030D-6E8A-4147-A177-3AD203B41FA5}">
                      <a16:colId xmlns:a16="http://schemas.microsoft.com/office/drawing/2014/main" val="20002"/>
                    </a:ext>
                  </a:extLst>
                </a:gridCol>
                <a:gridCol w="1376162">
                  <a:extLst>
                    <a:ext uri="{9D8B030D-6E8A-4147-A177-3AD203B41FA5}">
                      <a16:colId xmlns:a16="http://schemas.microsoft.com/office/drawing/2014/main" val="20003"/>
                    </a:ext>
                  </a:extLst>
                </a:gridCol>
              </a:tblGrid>
              <a:tr h="557602">
                <a:tc>
                  <a:txBody>
                    <a:bodyPr/>
                    <a:lstStyle/>
                    <a:p>
                      <a:pPr algn="ctr"/>
                      <a:r>
                        <a:rPr lang="en-US" b="0" dirty="0">
                          <a:effectLst>
                            <a:outerShdw blurRad="38100" dist="38100" dir="2700000" algn="tl">
                              <a:srgbClr val="000000">
                                <a:alpha val="43137"/>
                              </a:srgbClr>
                            </a:outerShdw>
                          </a:effectLst>
                        </a:rPr>
                        <a:t>Expenses</a:t>
                      </a:r>
                    </a:p>
                  </a:txBody>
                  <a:tcPr/>
                </a:tc>
                <a:tc>
                  <a:txBody>
                    <a:bodyPr/>
                    <a:lstStyle/>
                    <a:p>
                      <a:pPr algn="ctr"/>
                      <a:r>
                        <a:rPr lang="en-US" b="1" dirty="0">
                          <a:effectLst>
                            <a:outerShdw blurRad="38100" dist="38100" dir="2700000" algn="tl">
                              <a:srgbClr val="000000">
                                <a:alpha val="43137"/>
                              </a:srgbClr>
                            </a:outerShdw>
                          </a:effectLst>
                        </a:rPr>
                        <a:t>2020 </a:t>
                      </a:r>
                    </a:p>
                    <a:p>
                      <a:pPr algn="ctr"/>
                      <a:r>
                        <a:rPr lang="en-US" b="1" dirty="0">
                          <a:effectLst>
                            <a:outerShdw blurRad="38100" dist="38100" dir="2700000" algn="tl">
                              <a:srgbClr val="000000">
                                <a:alpha val="43137"/>
                              </a:srgbClr>
                            </a:outerShdw>
                          </a:effectLst>
                        </a:rPr>
                        <a:t>Budget </a:t>
                      </a:r>
                      <a:r>
                        <a:rPr lang="en-US" b="1" baseline="30000"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a:t>
                      </a:r>
                      <a:endParaRPr lang="en-US" b="0" dirty="0">
                        <a:effectLst>
                          <a:outerShdw blurRad="38100" dist="38100" dir="2700000" algn="tl">
                            <a:srgbClr val="000000">
                              <a:alpha val="43137"/>
                            </a:srgbClr>
                          </a:outerShdw>
                        </a:effectLst>
                      </a:endParaRPr>
                    </a:p>
                  </a:txBody>
                  <a:tcPr/>
                </a:tc>
                <a:tc>
                  <a:txBody>
                    <a:bodyPr/>
                    <a:lstStyle/>
                    <a:p>
                      <a:pPr algn="ctr"/>
                      <a:r>
                        <a:rPr lang="en-US" dirty="0">
                          <a:effectLst>
                            <a:outerShdw blurRad="38100" dist="38100" dir="2700000" algn="tl">
                              <a:srgbClr val="000000">
                                <a:alpha val="43137"/>
                              </a:srgbClr>
                            </a:outerShdw>
                          </a:effectLst>
                        </a:rPr>
                        <a:t>2020 YTD</a:t>
                      </a:r>
                    </a:p>
                  </a:txBody>
                  <a:tcPr anchor="ctr"/>
                </a:tc>
                <a:tc>
                  <a:txBody>
                    <a:bodyPr/>
                    <a:lstStyle/>
                    <a:p>
                      <a:pPr algn="ctr"/>
                      <a:r>
                        <a:rPr lang="en-US" dirty="0">
                          <a:effectLst>
                            <a:outerShdw blurRad="38100" dist="38100" dir="2700000" algn="tl">
                              <a:srgbClr val="000000">
                                <a:alpha val="43137"/>
                              </a:srgbClr>
                            </a:outerShdw>
                          </a:effectLst>
                        </a:rPr>
                        <a:t>2019</a:t>
                      </a:r>
                    </a:p>
                  </a:txBody>
                  <a:tcPr anchor="ctr"/>
                </a:tc>
                <a:extLst>
                  <a:ext uri="{0D108BD9-81ED-4DB2-BD59-A6C34878D82A}">
                    <a16:rowId xmlns:a16="http://schemas.microsoft.com/office/drawing/2014/main" val="10000"/>
                  </a:ext>
                </a:extLst>
              </a:tr>
              <a:tr h="308821">
                <a:tc>
                  <a:txBody>
                    <a:bodyPr/>
                    <a:lstStyle/>
                    <a:p>
                      <a:pPr algn="ctr"/>
                      <a:r>
                        <a:rPr lang="en-US" b="1" dirty="0">
                          <a:latin typeface="Times New Roman" panose="02020603050405020304" pitchFamily="18" charset="0"/>
                          <a:cs typeface="Times New Roman" panose="02020603050405020304" pitchFamily="18" charset="0"/>
                        </a:rPr>
                        <a:t>Administration</a:t>
                      </a:r>
                    </a:p>
                  </a:txBody>
                  <a:tcPr/>
                </a:tc>
                <a:tc>
                  <a:txBody>
                    <a:bodyPr/>
                    <a:lstStyle/>
                    <a:p>
                      <a:pPr algn="ctr"/>
                      <a:r>
                        <a:rPr lang="en-US" b="1" dirty="0">
                          <a:latin typeface="Times New Roman" panose="02020603050405020304" pitchFamily="18" charset="0"/>
                          <a:cs typeface="Times New Roman" panose="02020603050405020304" pitchFamily="18" charset="0"/>
                        </a:rPr>
                        <a:t>$ 28,500</a:t>
                      </a:r>
                    </a:p>
                  </a:txBody>
                  <a:tcPr anchor="ctr"/>
                </a:tc>
                <a:tc>
                  <a:txBody>
                    <a:bodyPr/>
                    <a:lstStyle/>
                    <a:p>
                      <a:pPr algn="ctr" fontAlgn="b"/>
                      <a:r>
                        <a:rPr lang="en-US" sz="1800" b="1" i="0" u="none" strike="noStrike" dirty="0">
                          <a:solidFill>
                            <a:srgbClr val="000000"/>
                          </a:solidFill>
                          <a:latin typeface="Times New Roman"/>
                        </a:rPr>
                        <a:t> $   26,695</a:t>
                      </a:r>
                    </a:p>
                  </a:txBody>
                  <a:tcPr marL="9525" marR="9525" marT="9525" marB="0" anchor="ctr"/>
                </a:tc>
                <a:tc>
                  <a:txBody>
                    <a:bodyPr/>
                    <a:lstStyle/>
                    <a:p>
                      <a:pPr algn="ctr" fontAlgn="b"/>
                      <a:r>
                        <a:rPr lang="en-US" sz="1800" b="1" i="0" u="none" strike="noStrike" dirty="0">
                          <a:solidFill>
                            <a:srgbClr val="000000"/>
                          </a:solidFill>
                          <a:latin typeface="Times New Roman"/>
                        </a:rPr>
                        <a:t> $   30,543</a:t>
                      </a:r>
                    </a:p>
                  </a:txBody>
                  <a:tcPr marL="9525" marR="9525" marT="9525" marB="0" anchor="ctr"/>
                </a:tc>
                <a:extLst>
                  <a:ext uri="{0D108BD9-81ED-4DB2-BD59-A6C34878D82A}">
                    <a16:rowId xmlns:a16="http://schemas.microsoft.com/office/drawing/2014/main" val="10001"/>
                  </a:ext>
                </a:extLst>
              </a:tr>
              <a:tr h="308821">
                <a:tc>
                  <a:txBody>
                    <a:bodyPr/>
                    <a:lstStyle/>
                    <a:p>
                      <a:pPr algn="ctr"/>
                      <a:r>
                        <a:rPr lang="en-US" b="1" dirty="0">
                          <a:latin typeface="Times New Roman" panose="02020603050405020304" pitchFamily="18" charset="0"/>
                          <a:cs typeface="Times New Roman" panose="02020603050405020304" pitchFamily="18" charset="0"/>
                        </a:rPr>
                        <a:t>National Conference</a:t>
                      </a:r>
                    </a:p>
                  </a:txBody>
                  <a:tcPr/>
                </a:tc>
                <a:tc>
                  <a:txBody>
                    <a:bodyPr/>
                    <a:lstStyle/>
                    <a:p>
                      <a:pPr algn="ctr"/>
                      <a:r>
                        <a:rPr lang="en-US" b="1" dirty="0">
                          <a:latin typeface="Times New Roman" panose="02020603050405020304" pitchFamily="18" charset="0"/>
                          <a:cs typeface="Times New Roman" panose="02020603050405020304" pitchFamily="18" charset="0"/>
                        </a:rPr>
                        <a:t>$   5,000</a:t>
                      </a:r>
                    </a:p>
                  </a:txBody>
                  <a:tcPr anchor="ctr"/>
                </a:tc>
                <a:tc>
                  <a:txBody>
                    <a:bodyPr/>
                    <a:lstStyle/>
                    <a:p>
                      <a:pPr algn="ctr" fontAlgn="b"/>
                      <a:r>
                        <a:rPr lang="en-US" sz="1800" b="1" i="0" u="none" strike="noStrike" dirty="0">
                          <a:solidFill>
                            <a:srgbClr val="000000"/>
                          </a:solidFill>
                          <a:latin typeface="Times New Roman"/>
                        </a:rPr>
                        <a:t>$     5,432</a:t>
                      </a:r>
                    </a:p>
                  </a:txBody>
                  <a:tcPr marL="9525" marR="9525" marT="9525" marB="0" anchor="ctr"/>
                </a:tc>
                <a:tc>
                  <a:txBody>
                    <a:bodyPr/>
                    <a:lstStyle/>
                    <a:p>
                      <a:pPr algn="ctr" fontAlgn="b"/>
                      <a:r>
                        <a:rPr lang="en-US" sz="1800" b="1" i="0" u="none" strike="noStrike" dirty="0">
                          <a:solidFill>
                            <a:srgbClr val="000000"/>
                          </a:solidFill>
                          <a:latin typeface="Times New Roman"/>
                        </a:rPr>
                        <a:t> $  181,860 </a:t>
                      </a:r>
                    </a:p>
                  </a:txBody>
                  <a:tcPr marL="9525" marR="9525" marT="9525" marB="0" anchor="ctr"/>
                </a:tc>
                <a:extLst>
                  <a:ext uri="{0D108BD9-81ED-4DB2-BD59-A6C34878D82A}">
                    <a16:rowId xmlns:a16="http://schemas.microsoft.com/office/drawing/2014/main" val="10002"/>
                  </a:ext>
                </a:extLst>
              </a:tr>
              <a:tr h="308821">
                <a:tc>
                  <a:txBody>
                    <a:bodyPr/>
                    <a:lstStyle/>
                    <a:p>
                      <a:pPr algn="ctr"/>
                      <a:r>
                        <a:rPr lang="en-US" b="1" dirty="0">
                          <a:latin typeface="Times New Roman" panose="02020603050405020304" pitchFamily="18" charset="0"/>
                          <a:cs typeface="Times New Roman" panose="02020603050405020304" pitchFamily="18" charset="0"/>
                        </a:rPr>
                        <a:t>Webinars</a:t>
                      </a:r>
                    </a:p>
                  </a:txBody>
                  <a:tcPr/>
                </a:tc>
                <a:tc>
                  <a:txBody>
                    <a:bodyPr/>
                    <a:lstStyle/>
                    <a:p>
                      <a:pPr algn="ctr"/>
                      <a:r>
                        <a:rPr lang="en-US" b="1" dirty="0">
                          <a:latin typeface="Times New Roman" panose="02020603050405020304" pitchFamily="18" charset="0"/>
                          <a:cs typeface="Times New Roman" panose="02020603050405020304" pitchFamily="18" charset="0"/>
                        </a:rPr>
                        <a:t>$   5,000</a:t>
                      </a:r>
                    </a:p>
                  </a:txBody>
                  <a:tcPr anchor="ctr"/>
                </a:tc>
                <a:tc>
                  <a:txBody>
                    <a:bodyPr/>
                    <a:lstStyle/>
                    <a:p>
                      <a:pPr algn="ctr" fontAlgn="b"/>
                      <a:r>
                        <a:rPr lang="en-US" sz="1800" b="1" i="0" u="none" strike="noStrike" dirty="0">
                          <a:solidFill>
                            <a:srgbClr val="000000"/>
                          </a:solidFill>
                          <a:latin typeface="Times New Roman"/>
                        </a:rPr>
                        <a:t>$     7,141</a:t>
                      </a:r>
                    </a:p>
                  </a:txBody>
                  <a:tcPr marL="9525" marR="9525" marT="9525" marB="0" anchor="ctr"/>
                </a:tc>
                <a:tc>
                  <a:txBody>
                    <a:bodyPr/>
                    <a:lstStyle/>
                    <a:p>
                      <a:pPr algn="ctr" fontAlgn="b"/>
                      <a:r>
                        <a:rPr lang="en-US" sz="1800" b="1" i="0" u="none" strike="noStrike" dirty="0">
                          <a:solidFill>
                            <a:srgbClr val="000000"/>
                          </a:solidFill>
                          <a:latin typeface="Times New Roman"/>
                        </a:rPr>
                        <a:t> $      8,004 </a:t>
                      </a:r>
                    </a:p>
                  </a:txBody>
                  <a:tcPr marL="9525" marR="9525" marT="9525" marB="0" anchor="ctr"/>
                </a:tc>
                <a:extLst>
                  <a:ext uri="{0D108BD9-81ED-4DB2-BD59-A6C34878D82A}">
                    <a16:rowId xmlns:a16="http://schemas.microsoft.com/office/drawing/2014/main" val="10003"/>
                  </a:ext>
                </a:extLst>
              </a:tr>
              <a:tr h="308821">
                <a:tc>
                  <a:txBody>
                    <a:bodyPr/>
                    <a:lstStyle/>
                    <a:p>
                      <a:pPr algn="ctr"/>
                      <a:r>
                        <a:rPr lang="en-US" b="1" dirty="0">
                          <a:latin typeface="Times New Roman" panose="02020603050405020304" pitchFamily="18" charset="0"/>
                          <a:cs typeface="Times New Roman" panose="02020603050405020304" pitchFamily="18" charset="0"/>
                        </a:rPr>
                        <a:t>Website </a:t>
                      </a:r>
                    </a:p>
                  </a:txBody>
                  <a:tcPr/>
                </a:tc>
                <a:tc>
                  <a:txBody>
                    <a:bodyPr/>
                    <a:lstStyle/>
                    <a:p>
                      <a:pPr algn="ctr"/>
                      <a:r>
                        <a:rPr lang="en-US" b="1" dirty="0">
                          <a:latin typeface="Times New Roman" panose="02020603050405020304" pitchFamily="18" charset="0"/>
                          <a:cs typeface="Times New Roman" panose="02020603050405020304" pitchFamily="18" charset="0"/>
                        </a:rPr>
                        <a:t>$  </a:t>
                      </a:r>
                      <a:r>
                        <a:rPr lang="en-US" b="1" baseline="0" dirty="0">
                          <a:latin typeface="Times New Roman" panose="02020603050405020304" pitchFamily="18" charset="0"/>
                          <a:cs typeface="Times New Roman" panose="02020603050405020304" pitchFamily="18" charset="0"/>
                        </a:rPr>
                        <a:t> 5,000</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fontAlgn="b"/>
                      <a:r>
                        <a:rPr lang="en-US" sz="1800" b="1" i="0" u="none" strike="noStrike" dirty="0">
                          <a:solidFill>
                            <a:srgbClr val="000000"/>
                          </a:solidFill>
                          <a:latin typeface="Times New Roman"/>
                        </a:rPr>
                        <a:t>$     3,040</a:t>
                      </a:r>
                    </a:p>
                  </a:txBody>
                  <a:tcPr marL="9525" marR="9525" marT="9525" marB="0" anchor="ctr"/>
                </a:tc>
                <a:tc>
                  <a:txBody>
                    <a:bodyPr/>
                    <a:lstStyle/>
                    <a:p>
                      <a:pPr algn="ctr" fontAlgn="b"/>
                      <a:r>
                        <a:rPr lang="en-US" sz="1800" b="1" i="0" u="none" strike="noStrike" dirty="0">
                          <a:solidFill>
                            <a:srgbClr val="000000"/>
                          </a:solidFill>
                          <a:latin typeface="Times New Roman"/>
                        </a:rPr>
                        <a:t> $      5,034</a:t>
                      </a:r>
                    </a:p>
                  </a:txBody>
                  <a:tcPr marL="9525" marR="9525" marT="9525" marB="0" anchor="ctr"/>
                </a:tc>
                <a:extLst>
                  <a:ext uri="{0D108BD9-81ED-4DB2-BD59-A6C34878D82A}">
                    <a16:rowId xmlns:a16="http://schemas.microsoft.com/office/drawing/2014/main" val="10004"/>
                  </a:ext>
                </a:extLst>
              </a:tr>
              <a:tr h="308821">
                <a:tc>
                  <a:txBody>
                    <a:bodyPr/>
                    <a:lstStyle/>
                    <a:p>
                      <a:pPr algn="ctr"/>
                      <a:r>
                        <a:rPr lang="en-US" b="1" dirty="0">
                          <a:latin typeface="Times New Roman" panose="02020603050405020304" pitchFamily="18" charset="0"/>
                          <a:cs typeface="Times New Roman" panose="02020603050405020304" pitchFamily="18" charset="0"/>
                        </a:rPr>
                        <a:t>Total</a:t>
                      </a:r>
                      <a:r>
                        <a:rPr lang="en-US" b="1" baseline="0" dirty="0">
                          <a:latin typeface="Times New Roman" panose="02020603050405020304" pitchFamily="18" charset="0"/>
                          <a:cs typeface="Times New Roman" panose="02020603050405020304" pitchFamily="18" charset="0"/>
                        </a:rPr>
                        <a:t> to Date *</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b="1" dirty="0">
                          <a:latin typeface="Times New Roman" panose="02020603050405020304" pitchFamily="18" charset="0"/>
                          <a:cs typeface="Times New Roman" panose="02020603050405020304" pitchFamily="18" charset="0"/>
                        </a:rPr>
                        <a:t>$ 42,460</a:t>
                      </a:r>
                    </a:p>
                  </a:txBody>
                  <a:tcPr anchor="ctr"/>
                </a:tc>
                <a:tc>
                  <a:txBody>
                    <a:bodyPr/>
                    <a:lstStyle/>
                    <a:p>
                      <a:pPr algn="ctr" fontAlgn="b"/>
                      <a:r>
                        <a:rPr lang="en-US" sz="1800" b="1" i="0" u="none" strike="noStrike" dirty="0">
                          <a:solidFill>
                            <a:srgbClr val="000000"/>
                          </a:solidFill>
                          <a:latin typeface="Times New Roman"/>
                        </a:rPr>
                        <a:t> $   42,308</a:t>
                      </a:r>
                    </a:p>
                  </a:txBody>
                  <a:tcPr marL="9525" marR="9525" marT="9525" marB="0" anchor="ctr"/>
                </a:tc>
                <a:tc>
                  <a:txBody>
                    <a:bodyPr/>
                    <a:lstStyle/>
                    <a:p>
                      <a:pPr algn="ctr" fontAlgn="b"/>
                      <a:r>
                        <a:rPr lang="en-US" sz="1800" b="1" i="0" u="none" strike="noStrike" dirty="0">
                          <a:solidFill>
                            <a:srgbClr val="000000"/>
                          </a:solidFill>
                          <a:latin typeface="Times New Roman"/>
                        </a:rPr>
                        <a:t> $  225,441 </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2087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2554014" y="1338146"/>
            <a:ext cx="5789438" cy="52912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609600" indent="-609600" algn="ctr" eaLnBrk="1" hangingPunct="1"/>
            <a:r>
              <a:rPr lang="en-US" sz="3200" b="1" dirty="0"/>
              <a:t>Annual General</a:t>
            </a:r>
          </a:p>
          <a:p>
            <a:pPr marL="609600" indent="-609600" algn="ctr" eaLnBrk="1" hangingPunct="1"/>
            <a:r>
              <a:rPr lang="en-US" sz="3200" b="1" dirty="0"/>
              <a:t>Meeting Agenda</a:t>
            </a:r>
          </a:p>
          <a:p>
            <a:pPr marL="609600" indent="-609600" algn="ctr" eaLnBrk="1" hangingPunct="1"/>
            <a:endParaRPr lang="en-US" sz="2000" dirty="0"/>
          </a:p>
          <a:p>
            <a:pPr marL="609600" indent="-609600" eaLnBrk="1" hangingPunct="1">
              <a:buFontTx/>
              <a:buAutoNum type="arabicPeriod"/>
            </a:pPr>
            <a:r>
              <a:rPr lang="en-US" sz="1600" dirty="0"/>
              <a:t>Welcome/Approve AGM Agenda</a:t>
            </a:r>
          </a:p>
          <a:p>
            <a:pPr marL="609600" indent="-609600" eaLnBrk="1" hangingPunct="1">
              <a:buFontTx/>
              <a:buAutoNum type="arabicPeriod"/>
            </a:pPr>
            <a:r>
              <a:rPr lang="en-US" sz="1600" dirty="0"/>
              <a:t>Approval of 2019 AGM Minutes</a:t>
            </a:r>
          </a:p>
          <a:p>
            <a:pPr marL="609600" indent="-609600" eaLnBrk="1" hangingPunct="1">
              <a:buFontTx/>
              <a:buAutoNum type="arabicPeriod"/>
            </a:pPr>
            <a:r>
              <a:rPr lang="en-US" sz="1600" dirty="0"/>
              <a:t>President</a:t>
            </a:r>
            <a:r>
              <a:rPr lang="en-CA" sz="1600" dirty="0"/>
              <a:t>’</a:t>
            </a:r>
            <a:r>
              <a:rPr lang="en-US" altLang="ja-JP" sz="1600" dirty="0"/>
              <a:t>s Report</a:t>
            </a:r>
          </a:p>
          <a:p>
            <a:pPr marL="609600" indent="-609600" eaLnBrk="1" hangingPunct="1">
              <a:buFontTx/>
              <a:buAutoNum type="arabicPeriod"/>
            </a:pPr>
            <a:r>
              <a:rPr lang="en-US" altLang="ja-JP" sz="1600" dirty="0"/>
              <a:t>Board of Directors/Approve Slate</a:t>
            </a:r>
          </a:p>
          <a:p>
            <a:pPr marL="609600" indent="-609600" eaLnBrk="1" hangingPunct="1">
              <a:buFontTx/>
              <a:buAutoNum type="arabicPeriod"/>
            </a:pPr>
            <a:r>
              <a:rPr lang="en-US" sz="1600" dirty="0"/>
              <a:t>Finance </a:t>
            </a:r>
            <a:r>
              <a:rPr lang="en-US" altLang="ja-JP" sz="1600" dirty="0"/>
              <a:t>Report/Approve Financials</a:t>
            </a:r>
          </a:p>
          <a:p>
            <a:pPr marL="609600" indent="-609600" eaLnBrk="1" hangingPunct="1">
              <a:buFontTx/>
              <a:buAutoNum type="arabicPeriod"/>
            </a:pPr>
            <a:r>
              <a:rPr lang="en-US" altLang="ja-JP" sz="1600" dirty="0"/>
              <a:t>Membership and Communications  Committee Report</a:t>
            </a:r>
          </a:p>
          <a:p>
            <a:pPr marL="609600" indent="-609600" eaLnBrk="1" hangingPunct="1">
              <a:buFontTx/>
              <a:buAutoNum type="arabicPeriod"/>
            </a:pPr>
            <a:r>
              <a:rPr lang="en-US" altLang="ja-JP" sz="1600" dirty="0"/>
              <a:t>Professional Development Committee Report</a:t>
            </a:r>
          </a:p>
          <a:p>
            <a:pPr marL="609600" indent="-609600" eaLnBrk="1" hangingPunct="1">
              <a:buFontTx/>
              <a:buAutoNum type="arabicPeriod"/>
            </a:pPr>
            <a:r>
              <a:rPr lang="en-US" altLang="ja-JP" sz="1600" dirty="0"/>
              <a:t>Chapter Update</a:t>
            </a:r>
          </a:p>
          <a:p>
            <a:pPr marL="1524000" lvl="2" indent="-609600">
              <a:buFont typeface="Arial"/>
              <a:buChar char="•"/>
            </a:pPr>
            <a:r>
              <a:rPr lang="en-US" altLang="ja-JP" sz="1600" dirty="0"/>
              <a:t>Toronto</a:t>
            </a:r>
          </a:p>
          <a:p>
            <a:pPr marL="1524000" lvl="2" indent="-609600">
              <a:buFont typeface="Arial"/>
              <a:buChar char="•"/>
            </a:pPr>
            <a:r>
              <a:rPr lang="en-US" altLang="ja-JP" sz="1600" dirty="0"/>
              <a:t>Montreal</a:t>
            </a:r>
          </a:p>
          <a:p>
            <a:pPr marL="609600" indent="-609600" eaLnBrk="1" hangingPunct="1">
              <a:buFontTx/>
              <a:buAutoNum type="arabicPeriod"/>
            </a:pPr>
            <a:r>
              <a:rPr lang="en-US" sz="1600" dirty="0"/>
              <a:t>2021 Priorities</a:t>
            </a:r>
          </a:p>
          <a:p>
            <a:pPr marL="609600" indent="-609600" eaLnBrk="1" hangingPunct="1">
              <a:buFontTx/>
              <a:buAutoNum type="arabicPeriod"/>
            </a:pPr>
            <a:r>
              <a:rPr lang="en-US" sz="1600" dirty="0"/>
              <a:t>Other Business</a:t>
            </a:r>
          </a:p>
          <a:p>
            <a:pPr marL="609600" indent="-609600" eaLnBrk="1" hangingPunct="1">
              <a:buFontTx/>
              <a:buAutoNum type="arabicPeriod"/>
            </a:pPr>
            <a:r>
              <a:rPr lang="en-US" sz="1600" dirty="0"/>
              <a:t>Adjournment</a:t>
            </a:r>
            <a:endParaRPr lang="en-US" sz="1600" b="1" dirty="0"/>
          </a:p>
        </p:txBody>
      </p:sp>
    </p:spTree>
    <p:extLst>
      <p:ext uri="{BB962C8B-B14F-4D97-AF65-F5344CB8AC3E}">
        <p14:creationId xmlns:p14="http://schemas.microsoft.com/office/powerpoint/2010/main" val="4278509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087" y="533472"/>
            <a:ext cx="6589199" cy="718658"/>
          </a:xfrm>
        </p:spPr>
        <p:txBody>
          <a:bodyPr>
            <a:noAutofit/>
          </a:bodyPr>
          <a:lstStyle/>
          <a:p>
            <a:pPr algn="ctr"/>
            <a:r>
              <a:rPr lang="en-CA" sz="2400" dirty="0"/>
              <a:t>Chapter Finances 2020</a:t>
            </a:r>
            <a:br>
              <a:rPr lang="en-CA" sz="2400" dirty="0"/>
            </a:br>
            <a:r>
              <a:rPr lang="en-CA" sz="2400" dirty="0"/>
              <a:t>as of December 01, 2020</a:t>
            </a:r>
          </a:p>
        </p:txBody>
      </p:sp>
      <p:graphicFrame>
        <p:nvGraphicFramePr>
          <p:cNvPr id="5" name="Table 4"/>
          <p:cNvGraphicFramePr>
            <a:graphicFrameLocks noGrp="1"/>
          </p:cNvGraphicFramePr>
          <p:nvPr>
            <p:extLst>
              <p:ext uri="{D42A27DB-BD31-4B8C-83A1-F6EECF244321}">
                <p14:modId xmlns:p14="http://schemas.microsoft.com/office/powerpoint/2010/main" val="3333812038"/>
              </p:ext>
            </p:extLst>
          </p:nvPr>
        </p:nvGraphicFramePr>
        <p:xfrm>
          <a:off x="1820562" y="1820554"/>
          <a:ext cx="5585254" cy="1118934"/>
        </p:xfrm>
        <a:graphic>
          <a:graphicData uri="http://schemas.openxmlformats.org/drawingml/2006/table">
            <a:tbl>
              <a:tblPr firstRow="1" bandRow="1">
                <a:tableStyleId>{5C22544A-7EE6-4342-B048-85BDC9FD1C3A}</a:tableStyleId>
              </a:tblPr>
              <a:tblGrid>
                <a:gridCol w="2621272">
                  <a:extLst>
                    <a:ext uri="{9D8B030D-6E8A-4147-A177-3AD203B41FA5}">
                      <a16:colId xmlns:a16="http://schemas.microsoft.com/office/drawing/2014/main" val="20000"/>
                    </a:ext>
                  </a:extLst>
                </a:gridCol>
                <a:gridCol w="1315267">
                  <a:extLst>
                    <a:ext uri="{9D8B030D-6E8A-4147-A177-3AD203B41FA5}">
                      <a16:colId xmlns:a16="http://schemas.microsoft.com/office/drawing/2014/main" val="20001"/>
                    </a:ext>
                  </a:extLst>
                </a:gridCol>
                <a:gridCol w="1648715">
                  <a:extLst>
                    <a:ext uri="{9D8B030D-6E8A-4147-A177-3AD203B41FA5}">
                      <a16:colId xmlns:a16="http://schemas.microsoft.com/office/drawing/2014/main" val="20002"/>
                    </a:ext>
                  </a:extLst>
                </a:gridCol>
              </a:tblGrid>
              <a:tr h="360109">
                <a:tc>
                  <a:txBody>
                    <a:bodyPr/>
                    <a:lstStyle/>
                    <a:p>
                      <a:pPr algn="ctr"/>
                      <a:r>
                        <a:rPr lang="en-US" b="1" dirty="0">
                          <a:effectLst>
                            <a:outerShdw blurRad="38100" dist="38100" dir="2700000" algn="tl">
                              <a:srgbClr val="000000">
                                <a:alpha val="43137"/>
                              </a:srgbClr>
                            </a:outerShdw>
                          </a:effectLst>
                        </a:rPr>
                        <a:t>Montreal</a:t>
                      </a:r>
                    </a:p>
                  </a:txBody>
                  <a:tcPr/>
                </a:tc>
                <a:tc>
                  <a:txBody>
                    <a:bodyPr/>
                    <a:lstStyle/>
                    <a:p>
                      <a:pPr algn="ctr"/>
                      <a:r>
                        <a:rPr lang="en-US" dirty="0">
                          <a:effectLst>
                            <a:outerShdw blurRad="38100" dist="38100" dir="2700000" algn="tl">
                              <a:srgbClr val="000000">
                                <a:alpha val="43137"/>
                              </a:srgbClr>
                            </a:outerShdw>
                          </a:effectLst>
                        </a:rPr>
                        <a:t>2020</a:t>
                      </a:r>
                      <a:r>
                        <a:rPr lang="en-US" baseline="0" dirty="0">
                          <a:effectLst>
                            <a:outerShdw blurRad="38100" dist="38100" dir="2700000" algn="tl">
                              <a:srgbClr val="000000">
                                <a:alpha val="43137"/>
                              </a:srgbClr>
                            </a:outerShdw>
                          </a:effectLst>
                        </a:rPr>
                        <a:t> YTD</a:t>
                      </a:r>
                      <a:endParaRPr lang="en-US" dirty="0">
                        <a:effectLst>
                          <a:outerShdw blurRad="38100" dist="38100" dir="2700000" algn="tl">
                            <a:srgbClr val="000000">
                              <a:alpha val="43137"/>
                            </a:srgbClr>
                          </a:outerShdw>
                        </a:effectLst>
                      </a:endParaRPr>
                    </a:p>
                  </a:txBody>
                  <a:tcPr/>
                </a:tc>
                <a:tc>
                  <a:txBody>
                    <a:bodyPr/>
                    <a:lstStyle/>
                    <a:p>
                      <a:pPr algn="ctr"/>
                      <a:r>
                        <a:rPr lang="en-US" dirty="0">
                          <a:effectLst>
                            <a:outerShdw blurRad="38100" dist="38100" dir="2700000" algn="tl">
                              <a:srgbClr val="000000">
                                <a:alpha val="43137"/>
                              </a:srgbClr>
                            </a:outerShdw>
                          </a:effectLst>
                        </a:rPr>
                        <a:t>2019</a:t>
                      </a:r>
                    </a:p>
                  </a:txBody>
                  <a:tcPr/>
                </a:tc>
                <a:extLst>
                  <a:ext uri="{0D108BD9-81ED-4DB2-BD59-A6C34878D82A}">
                    <a16:rowId xmlns:a16="http://schemas.microsoft.com/office/drawing/2014/main" val="10000"/>
                  </a:ext>
                </a:extLst>
              </a:tr>
              <a:tr h="376587">
                <a:tc>
                  <a:txBody>
                    <a:bodyPr/>
                    <a:lstStyle/>
                    <a:p>
                      <a:pPr algn="ctr"/>
                      <a:r>
                        <a:rPr lang="en-US" b="1" dirty="0"/>
                        <a:t>Revenue</a:t>
                      </a:r>
                    </a:p>
                  </a:txBody>
                  <a:tcPr/>
                </a:tc>
                <a:tc>
                  <a:txBody>
                    <a:bodyPr/>
                    <a:lstStyle/>
                    <a:p>
                      <a:pPr algn="ctr" fontAlgn="b"/>
                      <a:r>
                        <a:rPr lang="en-US" sz="1800" b="1" i="0" u="none" strike="noStrike" dirty="0">
                          <a:solidFill>
                            <a:srgbClr val="000000"/>
                          </a:solidFill>
                          <a:latin typeface="Times New Roman"/>
                        </a:rPr>
                        <a:t>  $   2,300</a:t>
                      </a:r>
                    </a:p>
                  </a:txBody>
                  <a:tcPr marL="9525" marR="9525" marT="9525" marB="0" anchor="b"/>
                </a:tc>
                <a:tc>
                  <a:txBody>
                    <a:bodyPr/>
                    <a:lstStyle/>
                    <a:p>
                      <a:pPr algn="ctr" fontAlgn="b"/>
                      <a:r>
                        <a:rPr lang="en-US" sz="1800" b="1" i="0" u="none" strike="noStrike" dirty="0">
                          <a:solidFill>
                            <a:srgbClr val="000000"/>
                          </a:solidFill>
                          <a:latin typeface="Times New Roman"/>
                        </a:rPr>
                        <a:t>$   5,125</a:t>
                      </a:r>
                    </a:p>
                  </a:txBody>
                  <a:tcPr marL="9525" marR="9525" marT="9525" marB="0" anchor="b"/>
                </a:tc>
                <a:extLst>
                  <a:ext uri="{0D108BD9-81ED-4DB2-BD59-A6C34878D82A}">
                    <a16:rowId xmlns:a16="http://schemas.microsoft.com/office/drawing/2014/main" val="10001"/>
                  </a:ext>
                </a:extLst>
              </a:tr>
              <a:tr h="376587">
                <a:tc>
                  <a:txBody>
                    <a:bodyPr/>
                    <a:lstStyle/>
                    <a:p>
                      <a:pPr algn="ctr"/>
                      <a:r>
                        <a:rPr lang="en-US" b="1" dirty="0"/>
                        <a:t>Expenses</a:t>
                      </a:r>
                    </a:p>
                  </a:txBody>
                  <a:tcPr/>
                </a:tc>
                <a:tc>
                  <a:txBody>
                    <a:bodyPr/>
                    <a:lstStyle/>
                    <a:p>
                      <a:pPr algn="ctr" fontAlgn="b"/>
                      <a:r>
                        <a:rPr lang="en-US" sz="1800" b="1" i="0" u="none" strike="noStrike" dirty="0">
                          <a:solidFill>
                            <a:srgbClr val="000000"/>
                          </a:solidFill>
                          <a:latin typeface="Times New Roman"/>
                        </a:rPr>
                        <a:t>  $   1,332</a:t>
                      </a:r>
                    </a:p>
                  </a:txBody>
                  <a:tcPr marL="9525" marR="9525" marT="9525" marB="0" anchor="b"/>
                </a:tc>
                <a:tc>
                  <a:txBody>
                    <a:bodyPr/>
                    <a:lstStyle/>
                    <a:p>
                      <a:pPr algn="ctr" fontAlgn="b"/>
                      <a:r>
                        <a:rPr lang="en-US" sz="1800" b="1" i="0" u="none" strike="noStrike" dirty="0">
                          <a:solidFill>
                            <a:srgbClr val="000000"/>
                          </a:solidFill>
                          <a:latin typeface="Times New Roman"/>
                        </a:rPr>
                        <a:t>$   2,772</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17328655"/>
              </p:ext>
            </p:extLst>
          </p:nvPr>
        </p:nvGraphicFramePr>
        <p:xfrm>
          <a:off x="1808205" y="3579333"/>
          <a:ext cx="5585254" cy="1118934"/>
        </p:xfrm>
        <a:graphic>
          <a:graphicData uri="http://schemas.openxmlformats.org/drawingml/2006/table">
            <a:tbl>
              <a:tblPr firstRow="1" bandRow="1">
                <a:tableStyleId>{5C22544A-7EE6-4342-B048-85BDC9FD1C3A}</a:tableStyleId>
              </a:tblPr>
              <a:tblGrid>
                <a:gridCol w="2621272">
                  <a:extLst>
                    <a:ext uri="{9D8B030D-6E8A-4147-A177-3AD203B41FA5}">
                      <a16:colId xmlns:a16="http://schemas.microsoft.com/office/drawing/2014/main" val="20000"/>
                    </a:ext>
                  </a:extLst>
                </a:gridCol>
                <a:gridCol w="1315267">
                  <a:extLst>
                    <a:ext uri="{9D8B030D-6E8A-4147-A177-3AD203B41FA5}">
                      <a16:colId xmlns:a16="http://schemas.microsoft.com/office/drawing/2014/main" val="20001"/>
                    </a:ext>
                  </a:extLst>
                </a:gridCol>
                <a:gridCol w="1648715">
                  <a:extLst>
                    <a:ext uri="{9D8B030D-6E8A-4147-A177-3AD203B41FA5}">
                      <a16:colId xmlns:a16="http://schemas.microsoft.com/office/drawing/2014/main" val="20002"/>
                    </a:ext>
                  </a:extLst>
                </a:gridCol>
              </a:tblGrid>
              <a:tr h="360109">
                <a:tc>
                  <a:txBody>
                    <a:bodyPr/>
                    <a:lstStyle/>
                    <a:p>
                      <a:pPr algn="ctr"/>
                      <a:r>
                        <a:rPr lang="en-US" b="1" dirty="0">
                          <a:effectLst>
                            <a:outerShdw blurRad="38100" dist="38100" dir="2700000" algn="tl">
                              <a:srgbClr val="000000">
                                <a:alpha val="43137"/>
                              </a:srgbClr>
                            </a:outerShdw>
                          </a:effectLst>
                        </a:rPr>
                        <a:t>Toronto</a:t>
                      </a:r>
                    </a:p>
                  </a:txBody>
                  <a:tcPr/>
                </a:tc>
                <a:tc>
                  <a:txBody>
                    <a:bodyPr/>
                    <a:lstStyle/>
                    <a:p>
                      <a:pPr algn="ctr"/>
                      <a:r>
                        <a:rPr lang="en-US" dirty="0">
                          <a:effectLst>
                            <a:outerShdw blurRad="38100" dist="38100" dir="2700000" algn="tl">
                              <a:srgbClr val="000000">
                                <a:alpha val="43137"/>
                              </a:srgbClr>
                            </a:outerShdw>
                          </a:effectLst>
                        </a:rPr>
                        <a:t>2020</a:t>
                      </a:r>
                      <a:r>
                        <a:rPr lang="en-US" baseline="0" dirty="0">
                          <a:effectLst>
                            <a:outerShdw blurRad="38100" dist="38100" dir="2700000" algn="tl">
                              <a:srgbClr val="000000">
                                <a:alpha val="43137"/>
                              </a:srgbClr>
                            </a:outerShdw>
                          </a:effectLst>
                        </a:rPr>
                        <a:t> YTD</a:t>
                      </a:r>
                      <a:endParaRPr lang="en-US" dirty="0">
                        <a:effectLst>
                          <a:outerShdw blurRad="38100" dist="38100" dir="2700000" algn="tl">
                            <a:srgbClr val="000000">
                              <a:alpha val="43137"/>
                            </a:srgbClr>
                          </a:outerShdw>
                        </a:effectLst>
                      </a:endParaRPr>
                    </a:p>
                  </a:txBody>
                  <a:tcPr/>
                </a:tc>
                <a:tc>
                  <a:txBody>
                    <a:bodyPr/>
                    <a:lstStyle/>
                    <a:p>
                      <a:pPr algn="ctr"/>
                      <a:r>
                        <a:rPr lang="en-US" dirty="0">
                          <a:effectLst>
                            <a:outerShdw blurRad="38100" dist="38100" dir="2700000" algn="tl">
                              <a:srgbClr val="000000">
                                <a:alpha val="43137"/>
                              </a:srgbClr>
                            </a:outerShdw>
                          </a:effectLst>
                        </a:rPr>
                        <a:t>2019</a:t>
                      </a:r>
                    </a:p>
                  </a:txBody>
                  <a:tcPr/>
                </a:tc>
                <a:extLst>
                  <a:ext uri="{0D108BD9-81ED-4DB2-BD59-A6C34878D82A}">
                    <a16:rowId xmlns:a16="http://schemas.microsoft.com/office/drawing/2014/main" val="10000"/>
                  </a:ext>
                </a:extLst>
              </a:tr>
              <a:tr h="376587">
                <a:tc>
                  <a:txBody>
                    <a:bodyPr/>
                    <a:lstStyle/>
                    <a:p>
                      <a:pPr algn="ctr"/>
                      <a:r>
                        <a:rPr lang="en-US" b="1" dirty="0"/>
                        <a:t>Revenue</a:t>
                      </a:r>
                    </a:p>
                  </a:txBody>
                  <a:tcPr/>
                </a:tc>
                <a:tc>
                  <a:txBody>
                    <a:bodyPr/>
                    <a:lstStyle/>
                    <a:p>
                      <a:pPr algn="ctr" fontAlgn="b"/>
                      <a:r>
                        <a:rPr lang="en-US" sz="1800" b="1" i="0" u="none" strike="noStrike" dirty="0">
                          <a:solidFill>
                            <a:srgbClr val="000000"/>
                          </a:solidFill>
                          <a:latin typeface="Times New Roman"/>
                        </a:rPr>
                        <a:t>  $   4,154</a:t>
                      </a:r>
                    </a:p>
                  </a:txBody>
                  <a:tcPr marL="9525" marR="9525" marT="9525" marB="0" anchor="b"/>
                </a:tc>
                <a:tc>
                  <a:txBody>
                    <a:bodyPr/>
                    <a:lstStyle/>
                    <a:p>
                      <a:pPr algn="ctr" fontAlgn="b"/>
                      <a:r>
                        <a:rPr lang="en-US" sz="1800" b="1" i="0" u="none" strike="noStrike" dirty="0">
                          <a:solidFill>
                            <a:srgbClr val="000000"/>
                          </a:solidFill>
                          <a:latin typeface="Times New Roman"/>
                        </a:rPr>
                        <a:t>  $   9,911</a:t>
                      </a:r>
                    </a:p>
                  </a:txBody>
                  <a:tcPr marL="9525" marR="9525" marT="9525" marB="0" anchor="b"/>
                </a:tc>
                <a:extLst>
                  <a:ext uri="{0D108BD9-81ED-4DB2-BD59-A6C34878D82A}">
                    <a16:rowId xmlns:a16="http://schemas.microsoft.com/office/drawing/2014/main" val="10001"/>
                  </a:ext>
                </a:extLst>
              </a:tr>
              <a:tr h="376587">
                <a:tc>
                  <a:txBody>
                    <a:bodyPr/>
                    <a:lstStyle/>
                    <a:p>
                      <a:pPr algn="ctr"/>
                      <a:r>
                        <a:rPr lang="en-US" b="1" dirty="0"/>
                        <a:t>Expenses</a:t>
                      </a:r>
                    </a:p>
                  </a:txBody>
                  <a:tcPr/>
                </a:tc>
                <a:tc>
                  <a:txBody>
                    <a:bodyPr/>
                    <a:lstStyle/>
                    <a:p>
                      <a:pPr algn="ctr" fontAlgn="b"/>
                      <a:r>
                        <a:rPr lang="en-US" sz="1800" b="1" i="0" u="none" strike="noStrike" dirty="0">
                          <a:solidFill>
                            <a:srgbClr val="000000"/>
                          </a:solidFill>
                          <a:latin typeface="Times New Roman"/>
                        </a:rPr>
                        <a:t>  $   3,343</a:t>
                      </a:r>
                    </a:p>
                  </a:txBody>
                  <a:tcPr marL="9525" marR="9525" marT="9525" marB="0" anchor="b"/>
                </a:tc>
                <a:tc>
                  <a:txBody>
                    <a:bodyPr/>
                    <a:lstStyle/>
                    <a:p>
                      <a:pPr algn="ctr" fontAlgn="b"/>
                      <a:r>
                        <a:rPr lang="en-US" sz="1800" b="1" i="0" u="none" strike="noStrike" dirty="0">
                          <a:solidFill>
                            <a:srgbClr val="000000"/>
                          </a:solidFill>
                          <a:latin typeface="Times New Roman"/>
                        </a:rPr>
                        <a:t>  $  7,555</a:t>
                      </a:r>
                    </a:p>
                  </a:txBody>
                  <a:tcPr marL="9525" marR="9525" marT="9525"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120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CA" dirty="0"/>
            </a:br>
            <a:r>
              <a:rPr lang="en-CA" dirty="0"/>
              <a:t>Questions?</a:t>
            </a:r>
          </a:p>
        </p:txBody>
      </p:sp>
      <p:sp>
        <p:nvSpPr>
          <p:cNvPr id="3" name="Content Placeholder 2"/>
          <p:cNvSpPr>
            <a:spLocks noGrp="1"/>
          </p:cNvSpPr>
          <p:nvPr>
            <p:ph idx="1"/>
          </p:nvPr>
        </p:nvSpPr>
        <p:spPr/>
        <p:txBody>
          <a:bodyPr>
            <a:normAutofit/>
          </a:bodyPr>
          <a:lstStyle/>
          <a:p>
            <a:endParaRPr lang="en-CA" dirty="0">
              <a:latin typeface="Times New Roman" pitchFamily="18" charset="0"/>
              <a:cs typeface="Times New Roman" pitchFamily="18" charset="0"/>
            </a:endParaRPr>
          </a:p>
          <a:p>
            <a:endParaRPr lang="en-CA" sz="2400" b="1" dirty="0">
              <a:latin typeface="Times New Roman" pitchFamily="18" charset="0"/>
              <a:cs typeface="Times New Roman" pitchFamily="18" charset="0"/>
            </a:endParaRPr>
          </a:p>
          <a:p>
            <a:r>
              <a:rPr lang="en-CA" sz="2400" b="1" dirty="0">
                <a:cs typeface="Times New Roman" pitchFamily="18" charset="0"/>
              </a:rPr>
              <a:t>MOTION:  </a:t>
            </a:r>
            <a:r>
              <a:rPr lang="en-CA" sz="2400" dirty="0">
                <a:cs typeface="Times New Roman" pitchFamily="18" charset="0"/>
              </a:rPr>
              <a:t>I move that the 2020 Financial Records and the Financial Report for Sustainable Labs Canada be accepted.</a:t>
            </a:r>
          </a:p>
          <a:p>
            <a:pPr marL="0" indent="0">
              <a:buNone/>
            </a:pPr>
            <a:endParaRPr lang="en-CA" i="1" dirty="0">
              <a:solidFill>
                <a:srgbClr val="00B050"/>
              </a:solidFill>
            </a:endParaRPr>
          </a:p>
        </p:txBody>
      </p:sp>
    </p:spTree>
    <p:extLst>
      <p:ext uri="{BB962C8B-B14F-4D97-AF65-F5344CB8AC3E}">
        <p14:creationId xmlns:p14="http://schemas.microsoft.com/office/powerpoint/2010/main" val="77402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087" y="1764958"/>
            <a:ext cx="6600451" cy="2262781"/>
          </a:xfrm>
        </p:spPr>
        <p:txBody>
          <a:bodyPr>
            <a:normAutofit/>
          </a:bodyPr>
          <a:lstStyle/>
          <a:p>
            <a:pPr algn="ctr"/>
            <a:r>
              <a:rPr lang="en-CA" sz="4000" b="1" i="1" dirty="0">
                <a:solidFill>
                  <a:srgbClr val="00B050"/>
                </a:solidFill>
              </a:rPr>
              <a:t>Membership and Communications </a:t>
            </a:r>
            <a:r>
              <a:rPr lang="en-CA" sz="4000" b="1" dirty="0"/>
              <a:t>Committee Report</a:t>
            </a:r>
          </a:p>
        </p:txBody>
      </p:sp>
      <p:sp>
        <p:nvSpPr>
          <p:cNvPr id="3" name="Subtitle 2"/>
          <p:cNvSpPr>
            <a:spLocks noGrp="1"/>
          </p:cNvSpPr>
          <p:nvPr>
            <p:ph type="subTitle" idx="1"/>
          </p:nvPr>
        </p:nvSpPr>
        <p:spPr>
          <a:xfrm>
            <a:off x="1934178" y="4612623"/>
            <a:ext cx="6600451" cy="1126283"/>
          </a:xfrm>
        </p:spPr>
        <p:txBody>
          <a:bodyPr>
            <a:normAutofit/>
          </a:bodyPr>
          <a:lstStyle/>
          <a:p>
            <a:pPr algn="r"/>
            <a:r>
              <a:rPr lang="en-CA" sz="2400" b="1" i="1" dirty="0">
                <a:solidFill>
                  <a:srgbClr val="00B050"/>
                </a:solidFill>
                <a:latin typeface="+mj-lt"/>
                <a:ea typeface="+mj-ea"/>
                <a:cs typeface="+mj-cs"/>
              </a:rPr>
              <a:t>			December 18, 2020</a:t>
            </a:r>
          </a:p>
        </p:txBody>
      </p:sp>
    </p:spTree>
    <p:extLst>
      <p:ext uri="{BB962C8B-B14F-4D97-AF65-F5344CB8AC3E}">
        <p14:creationId xmlns:p14="http://schemas.microsoft.com/office/powerpoint/2010/main" val="408123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Membership</a:t>
            </a:r>
          </a:p>
        </p:txBody>
      </p:sp>
      <p:sp>
        <p:nvSpPr>
          <p:cNvPr id="3" name="Content Placeholder 2"/>
          <p:cNvSpPr>
            <a:spLocks noGrp="1"/>
          </p:cNvSpPr>
          <p:nvPr>
            <p:ph idx="1"/>
          </p:nvPr>
        </p:nvSpPr>
        <p:spPr/>
        <p:txBody>
          <a:bodyPr>
            <a:normAutofit/>
          </a:bodyPr>
          <a:lstStyle/>
          <a:p>
            <a:endParaRPr lang="en-US" sz="1600" dirty="0"/>
          </a:p>
          <a:p>
            <a:r>
              <a:rPr lang="en-CA" i="1" dirty="0" err="1">
                <a:solidFill>
                  <a:schemeClr val="tx1"/>
                </a:solidFill>
              </a:rPr>
              <a:t>Yvon</a:t>
            </a:r>
            <a:r>
              <a:rPr lang="en-CA" i="1" dirty="0">
                <a:solidFill>
                  <a:schemeClr val="tx1"/>
                </a:solidFill>
              </a:rPr>
              <a:t> </a:t>
            </a:r>
            <a:r>
              <a:rPr lang="en-CA" i="1" dirty="0" err="1">
                <a:solidFill>
                  <a:schemeClr val="tx1"/>
                </a:solidFill>
              </a:rPr>
              <a:t>Lachance</a:t>
            </a:r>
            <a:r>
              <a:rPr lang="en-CA" i="1" dirty="0">
                <a:solidFill>
                  <a:schemeClr val="tx1"/>
                </a:solidFill>
              </a:rPr>
              <a:t>, architect, principal, BGLA Inc. | Architecture + Urban Design (Committee Chair)</a:t>
            </a:r>
          </a:p>
          <a:p>
            <a:r>
              <a:rPr lang="en-US" i="1" dirty="0">
                <a:solidFill>
                  <a:schemeClr val="tx1"/>
                </a:solidFill>
              </a:rPr>
              <a:t>Jim Delaney, P. Eng., Aqua Air Systems Ltd., </a:t>
            </a:r>
            <a:r>
              <a:rPr lang="en-US" i="1" dirty="0" err="1">
                <a:solidFill>
                  <a:schemeClr val="tx1"/>
                </a:solidFill>
              </a:rPr>
              <a:t>SLCan</a:t>
            </a:r>
            <a:r>
              <a:rPr lang="en-US" i="1" dirty="0">
                <a:solidFill>
                  <a:schemeClr val="tx1"/>
                </a:solidFill>
              </a:rPr>
              <a:t> Board member;</a:t>
            </a:r>
          </a:p>
          <a:p>
            <a:r>
              <a:rPr lang="en-US" i="1" dirty="0">
                <a:solidFill>
                  <a:schemeClr val="tx1"/>
                </a:solidFill>
              </a:rPr>
              <a:t>John </a:t>
            </a:r>
            <a:r>
              <a:rPr lang="en-US" i="1" dirty="0" err="1">
                <a:solidFill>
                  <a:schemeClr val="tx1"/>
                </a:solidFill>
              </a:rPr>
              <a:t>Alberico</a:t>
            </a:r>
            <a:r>
              <a:rPr lang="en-US" i="1" dirty="0">
                <a:solidFill>
                  <a:schemeClr val="tx1"/>
                </a:solidFill>
              </a:rPr>
              <a:t>, M.Sc., RWDI Inc., </a:t>
            </a:r>
            <a:r>
              <a:rPr lang="en-US" i="1" dirty="0" err="1">
                <a:solidFill>
                  <a:schemeClr val="tx1"/>
                </a:solidFill>
              </a:rPr>
              <a:t>SLCan</a:t>
            </a:r>
            <a:r>
              <a:rPr lang="en-US" i="1" dirty="0">
                <a:solidFill>
                  <a:schemeClr val="tx1"/>
                </a:solidFill>
              </a:rPr>
              <a:t> Board member; </a:t>
            </a:r>
          </a:p>
          <a:p>
            <a:r>
              <a:rPr lang="en-US" i="1" dirty="0">
                <a:solidFill>
                  <a:schemeClr val="tx1"/>
                </a:solidFill>
              </a:rPr>
              <a:t>Kevin </a:t>
            </a:r>
            <a:r>
              <a:rPr lang="en-US" i="1" dirty="0" err="1">
                <a:solidFill>
                  <a:schemeClr val="tx1"/>
                </a:solidFill>
              </a:rPr>
              <a:t>Shelast</a:t>
            </a:r>
            <a:r>
              <a:rPr lang="en-US" i="1" dirty="0">
                <a:solidFill>
                  <a:schemeClr val="tx1"/>
                </a:solidFill>
              </a:rPr>
              <a:t>, P. Eng., Aqua Air Systems Ltd.</a:t>
            </a:r>
            <a:endParaRPr lang="en-CA" i="1" dirty="0">
              <a:solidFill>
                <a:schemeClr val="tx1"/>
              </a:solidFill>
            </a:endParaRPr>
          </a:p>
          <a:p>
            <a:pPr lvl="1"/>
            <a:endParaRPr lang="en-CA" i="1" dirty="0">
              <a:solidFill>
                <a:srgbClr val="00B050"/>
              </a:solidFill>
            </a:endParaRPr>
          </a:p>
        </p:txBody>
      </p:sp>
    </p:spTree>
    <p:extLst>
      <p:ext uri="{BB962C8B-B14F-4D97-AF65-F5344CB8AC3E}">
        <p14:creationId xmlns:p14="http://schemas.microsoft.com/office/powerpoint/2010/main" val="1029260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Purpose</a:t>
            </a:r>
          </a:p>
        </p:txBody>
      </p:sp>
      <p:sp>
        <p:nvSpPr>
          <p:cNvPr id="3" name="Content Placeholder 2"/>
          <p:cNvSpPr>
            <a:spLocks noGrp="1"/>
          </p:cNvSpPr>
          <p:nvPr>
            <p:ph idx="1"/>
          </p:nvPr>
        </p:nvSpPr>
        <p:spPr/>
        <p:txBody>
          <a:bodyPr>
            <a:normAutofit/>
          </a:bodyPr>
          <a:lstStyle/>
          <a:p>
            <a:r>
              <a:rPr lang="en-US" sz="2000" i="1" dirty="0">
                <a:solidFill>
                  <a:schemeClr val="tx1"/>
                </a:solidFill>
              </a:rPr>
              <a:t>MCC is responsible for the membership and communication strategies of Sustainable Labs Canada. </a:t>
            </a:r>
          </a:p>
          <a:p>
            <a:r>
              <a:rPr lang="en-US" sz="2000" i="1" dirty="0">
                <a:solidFill>
                  <a:schemeClr val="tx1"/>
                </a:solidFill>
              </a:rPr>
              <a:t>The Committee provides advice to the Board with respect to engaging existing and new members while keeping members informed about </a:t>
            </a:r>
            <a:r>
              <a:rPr lang="en-US" sz="2000" i="1" dirty="0" err="1">
                <a:solidFill>
                  <a:schemeClr val="tx1"/>
                </a:solidFill>
              </a:rPr>
              <a:t>SLCan</a:t>
            </a:r>
            <a:r>
              <a:rPr lang="en-US" sz="2000" i="1" dirty="0">
                <a:solidFill>
                  <a:schemeClr val="tx1"/>
                </a:solidFill>
              </a:rPr>
              <a:t> activities, membership benefits, and current information related to sustainable laboratories.</a:t>
            </a:r>
            <a:endParaRPr lang="en-CA" sz="2000" i="1" dirty="0">
              <a:solidFill>
                <a:schemeClr val="tx1"/>
              </a:solidFill>
            </a:endParaRPr>
          </a:p>
          <a:p>
            <a:endParaRPr lang="en-US" sz="2000" b="1" dirty="0"/>
          </a:p>
        </p:txBody>
      </p:sp>
    </p:spTree>
    <p:extLst>
      <p:ext uri="{BB962C8B-B14F-4D97-AF65-F5344CB8AC3E}">
        <p14:creationId xmlns:p14="http://schemas.microsoft.com/office/powerpoint/2010/main" val="236177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Activities</a:t>
            </a:r>
            <a:br>
              <a:rPr lang="en-CA" b="1" dirty="0"/>
            </a:br>
            <a:r>
              <a:rPr lang="en-CA" b="1" dirty="0"/>
              <a:t>2020</a:t>
            </a:r>
          </a:p>
        </p:txBody>
      </p:sp>
      <p:sp>
        <p:nvSpPr>
          <p:cNvPr id="3" name="Content Placeholder 2"/>
          <p:cNvSpPr>
            <a:spLocks noGrp="1"/>
          </p:cNvSpPr>
          <p:nvPr>
            <p:ph idx="1"/>
          </p:nvPr>
        </p:nvSpPr>
        <p:spPr>
          <a:xfrm>
            <a:off x="1046204" y="1927655"/>
            <a:ext cx="7982466" cy="3777622"/>
          </a:xfrm>
        </p:spPr>
        <p:txBody>
          <a:bodyPr>
            <a:normAutofit fontScale="92500" lnSpcReduction="20000"/>
          </a:bodyPr>
          <a:lstStyle/>
          <a:p>
            <a:r>
              <a:rPr lang="en-CA" sz="2000" i="1" dirty="0">
                <a:solidFill>
                  <a:schemeClr val="tx1"/>
                </a:solidFill>
              </a:rPr>
              <a:t>This year, the Committee has not had the time to meet before the pandemic hit;</a:t>
            </a:r>
          </a:p>
          <a:p>
            <a:r>
              <a:rPr lang="en-CA" sz="2000" i="1" dirty="0">
                <a:solidFill>
                  <a:schemeClr val="tx1"/>
                </a:solidFill>
              </a:rPr>
              <a:t>As of December 3</a:t>
            </a:r>
            <a:r>
              <a:rPr lang="en-CA" sz="2000" i="1" baseline="30000" dirty="0">
                <a:solidFill>
                  <a:schemeClr val="tx1"/>
                </a:solidFill>
              </a:rPr>
              <a:t>rd</a:t>
            </a:r>
            <a:r>
              <a:rPr lang="en-CA" sz="2000" i="1" dirty="0">
                <a:solidFill>
                  <a:schemeClr val="tx1"/>
                </a:solidFill>
              </a:rPr>
              <a:t>, we reached a total number of 161 members in good standing - </a:t>
            </a:r>
            <a:r>
              <a:rPr lang="en-US" sz="2000" i="1" dirty="0">
                <a:solidFill>
                  <a:schemeClr val="tx1"/>
                </a:solidFill>
              </a:rPr>
              <a:t>thanks to all those who have remained loyal to our association in these tough times!</a:t>
            </a:r>
            <a:r>
              <a:rPr lang="en-CA" sz="2000" i="1" dirty="0">
                <a:solidFill>
                  <a:schemeClr val="tx1"/>
                </a:solidFill>
              </a:rPr>
              <a:t>;</a:t>
            </a:r>
          </a:p>
          <a:p>
            <a:r>
              <a:rPr lang="en-US" sz="2000" i="1" dirty="0">
                <a:solidFill>
                  <a:schemeClr val="tx1"/>
                </a:solidFill>
              </a:rPr>
              <a:t>This is a significant decrease in the number of members compared to last year (215);</a:t>
            </a:r>
          </a:p>
          <a:p>
            <a:r>
              <a:rPr lang="en-US" sz="2000" i="1" dirty="0">
                <a:solidFill>
                  <a:schemeClr val="tx1"/>
                </a:solidFill>
              </a:rPr>
              <a:t>So far, 61 people have already renewed for 2021, more than half of them as part of a corporate subscription package;</a:t>
            </a:r>
          </a:p>
          <a:p>
            <a:r>
              <a:rPr lang="en-US" sz="2000" i="1" dirty="0">
                <a:solidFill>
                  <a:schemeClr val="tx1"/>
                </a:solidFill>
              </a:rPr>
              <a:t>The Committee set up new categories for members (new information gathered at subscription or renewal time) with the goal to provide them with exposure on the web site trough publication of a list of members.</a:t>
            </a:r>
            <a:endParaRPr lang="en-CA" sz="2000" i="1" dirty="0">
              <a:solidFill>
                <a:schemeClr val="tx1"/>
              </a:solidFill>
            </a:endParaRPr>
          </a:p>
          <a:p>
            <a:pPr algn="ctr"/>
            <a:endParaRPr lang="en-CA" sz="2000" b="1" i="1" dirty="0">
              <a:solidFill>
                <a:schemeClr val="tx1"/>
              </a:solidFill>
            </a:endParaRPr>
          </a:p>
          <a:p>
            <a:pPr algn="ctr"/>
            <a:endParaRPr lang="en-CA" sz="2000" i="1" dirty="0">
              <a:solidFill>
                <a:srgbClr val="00B050"/>
              </a:solidFill>
            </a:endParaRPr>
          </a:p>
        </p:txBody>
      </p:sp>
    </p:spTree>
    <p:extLst>
      <p:ext uri="{BB962C8B-B14F-4D97-AF65-F5344CB8AC3E}">
        <p14:creationId xmlns:p14="http://schemas.microsoft.com/office/powerpoint/2010/main" val="2707638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Committee Look Ahead</a:t>
            </a:r>
            <a:br>
              <a:rPr lang="en-CA" b="1" dirty="0"/>
            </a:br>
            <a:r>
              <a:rPr lang="en-CA" b="1" dirty="0"/>
              <a:t>2021</a:t>
            </a:r>
          </a:p>
        </p:txBody>
      </p:sp>
      <p:sp>
        <p:nvSpPr>
          <p:cNvPr id="3" name="Content Placeholder 2"/>
          <p:cNvSpPr>
            <a:spLocks noGrp="1"/>
          </p:cNvSpPr>
          <p:nvPr>
            <p:ph idx="1"/>
          </p:nvPr>
        </p:nvSpPr>
        <p:spPr/>
        <p:txBody>
          <a:bodyPr>
            <a:normAutofit fontScale="85000" lnSpcReduction="20000"/>
          </a:bodyPr>
          <a:lstStyle/>
          <a:p>
            <a:r>
              <a:rPr lang="en-CA" i="1" dirty="0">
                <a:solidFill>
                  <a:schemeClr val="tx1"/>
                </a:solidFill>
              </a:rPr>
              <a:t>New Chair is needed in order to ensure periodic meetings and follow-up (this is a repeat from last year);</a:t>
            </a:r>
          </a:p>
          <a:p>
            <a:r>
              <a:rPr lang="en-CA" i="1" dirty="0">
                <a:solidFill>
                  <a:schemeClr val="tx1"/>
                </a:solidFill>
              </a:rPr>
              <a:t>More than ever, the Membership Committee is key to the Association’s well being as membership fees are now our main source of income;</a:t>
            </a:r>
          </a:p>
          <a:p>
            <a:r>
              <a:rPr lang="en-CA" i="1" dirty="0">
                <a:solidFill>
                  <a:schemeClr val="tx1"/>
                </a:solidFill>
              </a:rPr>
              <a:t>A minimum of 160 members is required to help maintain the association’s pertinence and good financial health;</a:t>
            </a:r>
          </a:p>
          <a:p>
            <a:r>
              <a:rPr lang="en-CA" i="1" dirty="0">
                <a:solidFill>
                  <a:schemeClr val="tx1"/>
                </a:solidFill>
              </a:rPr>
              <a:t>The Committee will need to reach out in person over the phone to our actual members that have not yet renewed – emails are just getting lost in the pile;</a:t>
            </a:r>
          </a:p>
          <a:p>
            <a:r>
              <a:rPr lang="en-CA" i="1" dirty="0">
                <a:solidFill>
                  <a:schemeClr val="tx1"/>
                </a:solidFill>
              </a:rPr>
              <a:t>We shall also reach out to people that were members in the last 5 years and that did not renew along the way;</a:t>
            </a:r>
          </a:p>
          <a:p>
            <a:r>
              <a:rPr lang="en-CA" i="1" dirty="0">
                <a:solidFill>
                  <a:schemeClr val="tx1"/>
                </a:solidFill>
              </a:rPr>
              <a:t>The “communication” part shall be managed by a new “Communication and Social Media” Committee to be formed, leaving more time to the Membership Committee to work on their tasks.</a:t>
            </a:r>
          </a:p>
          <a:p>
            <a:endParaRPr lang="en-US" dirty="0"/>
          </a:p>
          <a:p>
            <a:endParaRPr lang="en-US" dirty="0"/>
          </a:p>
          <a:p>
            <a:endParaRPr lang="en-US" dirty="0"/>
          </a:p>
        </p:txBody>
      </p:sp>
    </p:spTree>
    <p:extLst>
      <p:ext uri="{BB962C8B-B14F-4D97-AF65-F5344CB8AC3E}">
        <p14:creationId xmlns:p14="http://schemas.microsoft.com/office/powerpoint/2010/main" val="135207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err="1"/>
              <a:t>SLCan</a:t>
            </a:r>
            <a:r>
              <a:rPr lang="en-CA" b="1" dirty="0"/>
              <a:t> Champion Initiative</a:t>
            </a:r>
          </a:p>
        </p:txBody>
      </p:sp>
      <p:sp>
        <p:nvSpPr>
          <p:cNvPr id="3" name="Content Placeholder 2"/>
          <p:cNvSpPr>
            <a:spLocks noGrp="1"/>
          </p:cNvSpPr>
          <p:nvPr>
            <p:ph idx="1"/>
          </p:nvPr>
        </p:nvSpPr>
        <p:spPr/>
        <p:txBody>
          <a:bodyPr>
            <a:normAutofit/>
          </a:bodyPr>
          <a:lstStyle/>
          <a:p>
            <a:r>
              <a:rPr lang="en-CA" i="1" dirty="0">
                <a:solidFill>
                  <a:schemeClr val="tx1"/>
                </a:solidFill>
              </a:rPr>
              <a:t>Become a reference point about </a:t>
            </a:r>
            <a:r>
              <a:rPr lang="en-CA" i="1" dirty="0" err="1">
                <a:solidFill>
                  <a:schemeClr val="tx1"/>
                </a:solidFill>
              </a:rPr>
              <a:t>SLCan</a:t>
            </a:r>
            <a:r>
              <a:rPr lang="en-CA" i="1" dirty="0">
                <a:solidFill>
                  <a:schemeClr val="tx1"/>
                </a:solidFill>
              </a:rPr>
              <a:t> in your City or region;</a:t>
            </a:r>
          </a:p>
          <a:p>
            <a:r>
              <a:rPr lang="en-CA" i="1" dirty="0">
                <a:solidFill>
                  <a:schemeClr val="tx1"/>
                </a:solidFill>
              </a:rPr>
              <a:t>Help the MCC identify possible new members and assist the Committee in reaching out to them;</a:t>
            </a:r>
          </a:p>
          <a:p>
            <a:r>
              <a:rPr lang="en-CA" i="1" dirty="0">
                <a:solidFill>
                  <a:schemeClr val="tx1"/>
                </a:solidFill>
              </a:rPr>
              <a:t>Provide information about </a:t>
            </a:r>
            <a:r>
              <a:rPr lang="en-CA" i="1" dirty="0" err="1">
                <a:solidFill>
                  <a:schemeClr val="tx1"/>
                </a:solidFill>
              </a:rPr>
              <a:t>SLCan</a:t>
            </a:r>
            <a:r>
              <a:rPr lang="en-CA" i="1" dirty="0">
                <a:solidFill>
                  <a:schemeClr val="tx1"/>
                </a:solidFill>
              </a:rPr>
              <a:t> and its activities;</a:t>
            </a:r>
          </a:p>
          <a:p>
            <a:r>
              <a:rPr lang="en-CA" i="1" dirty="0">
                <a:solidFill>
                  <a:schemeClr val="tx1"/>
                </a:solidFill>
              </a:rPr>
              <a:t>Gather suggestions from the Membership and communicate them to the MCC;</a:t>
            </a:r>
          </a:p>
          <a:p>
            <a:r>
              <a:rPr lang="en-CA" i="1" dirty="0">
                <a:solidFill>
                  <a:schemeClr val="tx1"/>
                </a:solidFill>
              </a:rPr>
              <a:t>And maybe start a new Chapter!</a:t>
            </a:r>
          </a:p>
          <a:p>
            <a:endParaRPr lang="en-US" dirty="0"/>
          </a:p>
          <a:p>
            <a:endParaRPr lang="en-US" dirty="0"/>
          </a:p>
          <a:p>
            <a:endParaRPr lang="en-US" dirty="0"/>
          </a:p>
        </p:txBody>
      </p:sp>
    </p:spTree>
    <p:extLst>
      <p:ext uri="{BB962C8B-B14F-4D97-AF65-F5344CB8AC3E}">
        <p14:creationId xmlns:p14="http://schemas.microsoft.com/office/powerpoint/2010/main" val="2069916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000" b="1" i="1" dirty="0">
                <a:solidFill>
                  <a:srgbClr val="00B050"/>
                </a:solidFill>
              </a:rPr>
              <a:t>Professional Development </a:t>
            </a:r>
            <a:r>
              <a:rPr lang="en-CA" sz="4000" b="1" dirty="0">
                <a:solidFill>
                  <a:schemeClr val="tx1"/>
                </a:solidFill>
                <a:latin typeface="+mn-lt"/>
              </a:rPr>
              <a:t>Committee Report</a:t>
            </a:r>
          </a:p>
        </p:txBody>
      </p:sp>
      <p:sp>
        <p:nvSpPr>
          <p:cNvPr id="3" name="Subtitle 2"/>
          <p:cNvSpPr>
            <a:spLocks noGrp="1"/>
          </p:cNvSpPr>
          <p:nvPr>
            <p:ph type="subTitle" idx="1"/>
          </p:nvPr>
        </p:nvSpPr>
        <p:spPr/>
        <p:txBody>
          <a:bodyPr>
            <a:normAutofit/>
          </a:bodyPr>
          <a:lstStyle/>
          <a:p>
            <a:r>
              <a:rPr lang="en-CA" sz="2800" i="1" dirty="0">
                <a:solidFill>
                  <a:schemeClr val="tx1"/>
                </a:solidFill>
                <a:ea typeface="+mj-ea"/>
                <a:cs typeface="+mj-cs"/>
              </a:rPr>
              <a:t>November 20, 2020</a:t>
            </a:r>
          </a:p>
        </p:txBody>
      </p:sp>
    </p:spTree>
    <p:extLst>
      <p:ext uri="{BB962C8B-B14F-4D97-AF65-F5344CB8AC3E}">
        <p14:creationId xmlns:p14="http://schemas.microsoft.com/office/powerpoint/2010/main" val="2677462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CA" dirty="0"/>
              <a:t>Committee Membership</a:t>
            </a:r>
          </a:p>
        </p:txBody>
      </p:sp>
      <p:sp>
        <p:nvSpPr>
          <p:cNvPr id="65" name="Rectangle 64">
            <a:extLst>
              <a:ext uri="{FF2B5EF4-FFF2-40B4-BE49-F238E27FC236}">
                <a16:creationId xmlns:a16="http://schemas.microsoft.com/office/drawing/2014/main" id="{B7FE092E-D146-4FAF-9708-3EE628ACF8D2}"/>
              </a:ext>
            </a:extLst>
          </p:cNvPr>
          <p:cNvSpPr/>
          <p:nvPr/>
        </p:nvSpPr>
        <p:spPr>
          <a:xfrm>
            <a:off x="226503" y="1736521"/>
            <a:ext cx="8917497" cy="3598877"/>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Title 1"/>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Committee Membership</a:t>
            </a:r>
            <a:endParaRPr lang="en-CA" dirty="0"/>
          </a:p>
        </p:txBody>
      </p:sp>
      <p:sp>
        <p:nvSpPr>
          <p:cNvPr id="67" name="Rectangle 66">
            <a:extLst>
              <a:ext uri="{FF2B5EF4-FFF2-40B4-BE49-F238E27FC236}">
                <a16:creationId xmlns:a16="http://schemas.microsoft.com/office/drawing/2014/main" id="{1CBAC7C1-BE00-4CF2-87DC-CF28376F9998}"/>
              </a:ext>
            </a:extLst>
          </p:cNvPr>
          <p:cNvSpPr/>
          <p:nvPr/>
        </p:nvSpPr>
        <p:spPr>
          <a:xfrm>
            <a:off x="1269994" y="5823868"/>
            <a:ext cx="7588779" cy="369332"/>
          </a:xfrm>
          <a:prstGeom prst="rect">
            <a:avLst/>
          </a:prstGeom>
        </p:spPr>
        <p:txBody>
          <a:bodyPr wrap="square">
            <a:spAutoFit/>
          </a:bodyPr>
          <a:lstStyle/>
          <a:p>
            <a:r>
              <a:rPr lang="en-CA" dirty="0"/>
              <a:t>http://slcan.ca/about-us/professional-development-committee/</a:t>
            </a:r>
          </a:p>
        </p:txBody>
      </p:sp>
      <p:sp>
        <p:nvSpPr>
          <p:cNvPr id="68" name="Content Placeholder 2">
            <a:extLst>
              <a:ext uri="{FF2B5EF4-FFF2-40B4-BE49-F238E27FC236}">
                <a16:creationId xmlns:a16="http://schemas.microsoft.com/office/drawing/2014/main" id="{F7890CE0-1E7C-4EAC-A96A-0BF033A08634}"/>
              </a:ext>
            </a:extLst>
          </p:cNvPr>
          <p:cNvSpPr txBox="1">
            <a:spLocks/>
          </p:cNvSpPr>
          <p:nvPr/>
        </p:nvSpPr>
        <p:spPr>
          <a:xfrm>
            <a:off x="2780446" y="4006448"/>
            <a:ext cx="1173812" cy="11512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000" b="1" dirty="0" err="1"/>
              <a:t>P.Eng</a:t>
            </a:r>
            <a:r>
              <a:rPr lang="en-US" sz="1000" b="1" dirty="0"/>
              <a:t>, Principal</a:t>
            </a:r>
            <a:br>
              <a:rPr lang="en-US" sz="1000" b="1" dirty="0"/>
            </a:br>
            <a:r>
              <a:rPr lang="en-US" sz="1000" dirty="0"/>
              <a:t>AME Group Consulting Mechanical Engineers</a:t>
            </a:r>
          </a:p>
        </p:txBody>
      </p:sp>
      <p:sp>
        <p:nvSpPr>
          <p:cNvPr id="69" name="Content Placeholder 2">
            <a:extLst>
              <a:ext uri="{FF2B5EF4-FFF2-40B4-BE49-F238E27FC236}">
                <a16:creationId xmlns:a16="http://schemas.microsoft.com/office/drawing/2014/main" id="{8FA5238D-C774-4C80-9A7B-430708526C54}"/>
              </a:ext>
            </a:extLst>
          </p:cNvPr>
          <p:cNvSpPr txBox="1">
            <a:spLocks/>
          </p:cNvSpPr>
          <p:nvPr/>
        </p:nvSpPr>
        <p:spPr>
          <a:xfrm>
            <a:off x="2832778" y="2363022"/>
            <a:ext cx="1275924" cy="3532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t>Kevin Shea</a:t>
            </a:r>
          </a:p>
        </p:txBody>
      </p:sp>
      <p:sp>
        <p:nvSpPr>
          <p:cNvPr id="70" name="Content Placeholder 2">
            <a:extLst>
              <a:ext uri="{FF2B5EF4-FFF2-40B4-BE49-F238E27FC236}">
                <a16:creationId xmlns:a16="http://schemas.microsoft.com/office/drawing/2014/main" id="{2B9F2E5D-23A7-4560-BF9B-2CA234C0553F}"/>
              </a:ext>
            </a:extLst>
          </p:cNvPr>
          <p:cNvSpPr txBox="1">
            <a:spLocks/>
          </p:cNvSpPr>
          <p:nvPr/>
        </p:nvSpPr>
        <p:spPr>
          <a:xfrm>
            <a:off x="4072243" y="2363023"/>
            <a:ext cx="998176" cy="353296"/>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t>Kevin Shelast</a:t>
            </a:r>
          </a:p>
        </p:txBody>
      </p:sp>
      <p:sp>
        <p:nvSpPr>
          <p:cNvPr id="71" name="Content Placeholder 2">
            <a:extLst>
              <a:ext uri="{FF2B5EF4-FFF2-40B4-BE49-F238E27FC236}">
                <a16:creationId xmlns:a16="http://schemas.microsoft.com/office/drawing/2014/main" id="{91DDDCCC-837D-4F91-9067-6CABD911BF42}"/>
              </a:ext>
            </a:extLst>
          </p:cNvPr>
          <p:cNvSpPr txBox="1">
            <a:spLocks/>
          </p:cNvSpPr>
          <p:nvPr/>
        </p:nvSpPr>
        <p:spPr>
          <a:xfrm>
            <a:off x="1466180" y="2363022"/>
            <a:ext cx="1227738" cy="353296"/>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t>Mark Cammisuli</a:t>
            </a:r>
          </a:p>
        </p:txBody>
      </p:sp>
      <p:sp>
        <p:nvSpPr>
          <p:cNvPr id="72" name="Content Placeholder 2">
            <a:extLst>
              <a:ext uri="{FF2B5EF4-FFF2-40B4-BE49-F238E27FC236}">
                <a16:creationId xmlns:a16="http://schemas.microsoft.com/office/drawing/2014/main" id="{21A3B3AA-3DE8-4B94-9546-56F90FA63E04}"/>
              </a:ext>
            </a:extLst>
          </p:cNvPr>
          <p:cNvSpPr txBox="1">
            <a:spLocks/>
          </p:cNvSpPr>
          <p:nvPr/>
        </p:nvSpPr>
        <p:spPr>
          <a:xfrm>
            <a:off x="6447628" y="2363024"/>
            <a:ext cx="1312138" cy="3532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t>Kevin Humeniuk</a:t>
            </a:r>
          </a:p>
        </p:txBody>
      </p:sp>
      <p:pic>
        <p:nvPicPr>
          <p:cNvPr id="73" name="Picture 72">
            <a:extLst>
              <a:ext uri="{FF2B5EF4-FFF2-40B4-BE49-F238E27FC236}">
                <a16:creationId xmlns:a16="http://schemas.microsoft.com/office/drawing/2014/main" id="{92166810-6562-44D7-8D1E-46460067865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18000" contrast="30000"/>
                    </a14:imgEffect>
                  </a14:imgLayer>
                </a14:imgProps>
              </a:ext>
              <a:ext uri="{28A0092B-C50C-407E-A947-70E740481C1C}">
                <a14:useLocalDpi xmlns:a14="http://schemas.microsoft.com/office/drawing/2010/main" val="0"/>
              </a:ext>
            </a:extLst>
          </a:blip>
          <a:stretch>
            <a:fillRect/>
          </a:stretch>
        </p:blipFill>
        <p:spPr>
          <a:xfrm>
            <a:off x="1481953" y="2614957"/>
            <a:ext cx="1089115" cy="1361394"/>
          </a:xfrm>
          <a:prstGeom prst="rect">
            <a:avLst/>
          </a:prstGeom>
        </p:spPr>
      </p:pic>
      <p:pic>
        <p:nvPicPr>
          <p:cNvPr id="74" name="Picture 73">
            <a:extLst>
              <a:ext uri="{FF2B5EF4-FFF2-40B4-BE49-F238E27FC236}">
                <a16:creationId xmlns:a16="http://schemas.microsoft.com/office/drawing/2014/main" id="{EDC47D42-2986-4EC4-8130-9F5DF8C779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56" r="22001"/>
          <a:stretch/>
        </p:blipFill>
        <p:spPr>
          <a:xfrm>
            <a:off x="6482546" y="2614955"/>
            <a:ext cx="1179276" cy="1361394"/>
          </a:xfrm>
          <a:prstGeom prst="rect">
            <a:avLst/>
          </a:prstGeom>
        </p:spPr>
      </p:pic>
      <p:pic>
        <p:nvPicPr>
          <p:cNvPr id="75" name="Picture 74">
            <a:extLst>
              <a:ext uri="{FF2B5EF4-FFF2-40B4-BE49-F238E27FC236}">
                <a16:creationId xmlns:a16="http://schemas.microsoft.com/office/drawing/2014/main" id="{BBE0C654-12B4-4D4D-862B-C6371B97924D}"/>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29058" r="25029"/>
          <a:stretch/>
        </p:blipFill>
        <p:spPr>
          <a:xfrm>
            <a:off x="274700" y="2614956"/>
            <a:ext cx="1110888" cy="1361394"/>
          </a:xfrm>
          <a:prstGeom prst="rect">
            <a:avLst/>
          </a:prstGeom>
        </p:spPr>
      </p:pic>
      <p:sp>
        <p:nvSpPr>
          <p:cNvPr id="76" name="Content Placeholder 2">
            <a:extLst>
              <a:ext uri="{FF2B5EF4-FFF2-40B4-BE49-F238E27FC236}">
                <a16:creationId xmlns:a16="http://schemas.microsoft.com/office/drawing/2014/main" id="{DBD26B23-A55A-449E-8E9A-F4F83E2B84D7}"/>
              </a:ext>
            </a:extLst>
          </p:cNvPr>
          <p:cNvSpPr txBox="1">
            <a:spLocks/>
          </p:cNvSpPr>
          <p:nvPr/>
        </p:nvSpPr>
        <p:spPr>
          <a:xfrm>
            <a:off x="362897" y="2364214"/>
            <a:ext cx="1107299" cy="3532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err="1"/>
              <a:t>Som</a:t>
            </a:r>
            <a:r>
              <a:rPr lang="en-US" sz="1200" dirty="0"/>
              <a:t> Bose</a:t>
            </a:r>
          </a:p>
        </p:txBody>
      </p:sp>
      <p:sp>
        <p:nvSpPr>
          <p:cNvPr id="77" name="Content Placeholder 2">
            <a:extLst>
              <a:ext uri="{FF2B5EF4-FFF2-40B4-BE49-F238E27FC236}">
                <a16:creationId xmlns:a16="http://schemas.microsoft.com/office/drawing/2014/main" id="{3B0EC5DD-364E-40C6-882B-B43E7E423A0D}"/>
              </a:ext>
            </a:extLst>
          </p:cNvPr>
          <p:cNvSpPr txBox="1">
            <a:spLocks/>
          </p:cNvSpPr>
          <p:nvPr/>
        </p:nvSpPr>
        <p:spPr>
          <a:xfrm>
            <a:off x="5336759" y="2363021"/>
            <a:ext cx="1107299" cy="3532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t>Cam Ewart</a:t>
            </a:r>
          </a:p>
        </p:txBody>
      </p:sp>
      <p:pic>
        <p:nvPicPr>
          <p:cNvPr id="78" name="Picture 2" descr="Related image">
            <a:extLst>
              <a:ext uri="{FF2B5EF4-FFF2-40B4-BE49-F238E27FC236}">
                <a16:creationId xmlns:a16="http://schemas.microsoft.com/office/drawing/2014/main" id="{1FC49FEC-2AB4-4B99-91E8-23D44C04DD6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5260399" y="2614954"/>
            <a:ext cx="1089115" cy="1361394"/>
          </a:xfrm>
          <a:prstGeom prst="rect">
            <a:avLst/>
          </a:prstGeom>
          <a:noFill/>
          <a:extLst>
            <a:ext uri="{909E8E84-426E-40dd-AFC4-6F175D3DCCD1}">
              <a14:hiddenFill xmlns:a14="http://schemas.microsoft.com/office/drawing/2010/main" xmlns="">
                <a:solidFill>
                  <a:srgbClr val="FFFFFF"/>
                </a:solidFill>
              </a14:hiddenFill>
            </a:ext>
          </a:extLst>
        </p:spPr>
      </p:pic>
      <p:sp>
        <p:nvSpPr>
          <p:cNvPr id="79" name="Content Placeholder 2">
            <a:extLst>
              <a:ext uri="{FF2B5EF4-FFF2-40B4-BE49-F238E27FC236}">
                <a16:creationId xmlns:a16="http://schemas.microsoft.com/office/drawing/2014/main" id="{8AFE3DD1-0072-4CA2-9790-E9C002CDE65B}"/>
              </a:ext>
            </a:extLst>
          </p:cNvPr>
          <p:cNvSpPr txBox="1">
            <a:spLocks/>
          </p:cNvSpPr>
          <p:nvPr/>
        </p:nvSpPr>
        <p:spPr>
          <a:xfrm>
            <a:off x="272597" y="3994666"/>
            <a:ext cx="1107299" cy="7593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000" b="1" dirty="0"/>
              <a:t>Architect, S&amp;T Regional Leader </a:t>
            </a:r>
            <a:br>
              <a:rPr lang="en-US" sz="1000" b="1" dirty="0"/>
            </a:br>
            <a:r>
              <a:rPr lang="en-US" sz="1000" dirty="0"/>
              <a:t>Architecture49</a:t>
            </a:r>
          </a:p>
        </p:txBody>
      </p:sp>
      <p:sp>
        <p:nvSpPr>
          <p:cNvPr id="80" name="Content Placeholder 2">
            <a:extLst>
              <a:ext uri="{FF2B5EF4-FFF2-40B4-BE49-F238E27FC236}">
                <a16:creationId xmlns:a16="http://schemas.microsoft.com/office/drawing/2014/main" id="{80B7E0FC-6162-4CC0-A2B7-24E9E2530601}"/>
              </a:ext>
            </a:extLst>
          </p:cNvPr>
          <p:cNvSpPr txBox="1">
            <a:spLocks/>
          </p:cNvSpPr>
          <p:nvPr/>
        </p:nvSpPr>
        <p:spPr>
          <a:xfrm>
            <a:off x="6502476" y="4002995"/>
            <a:ext cx="1107299" cy="7593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000" b="1" dirty="0"/>
              <a:t>Architect, Principal</a:t>
            </a:r>
            <a:br>
              <a:rPr lang="en-US" sz="1000" b="1" dirty="0"/>
            </a:br>
            <a:r>
              <a:rPr lang="en-US" sz="1000" b="1" dirty="0"/>
              <a:t>S&amp;T National Sector Leader </a:t>
            </a:r>
            <a:r>
              <a:rPr lang="en-US" sz="1000" dirty="0"/>
              <a:t>Architecture49</a:t>
            </a:r>
          </a:p>
        </p:txBody>
      </p:sp>
      <p:sp>
        <p:nvSpPr>
          <p:cNvPr id="81" name="Content Placeholder 2">
            <a:extLst>
              <a:ext uri="{FF2B5EF4-FFF2-40B4-BE49-F238E27FC236}">
                <a16:creationId xmlns:a16="http://schemas.microsoft.com/office/drawing/2014/main" id="{0255FA6A-9564-4C13-A3D2-72DC59A4CA52}"/>
              </a:ext>
            </a:extLst>
          </p:cNvPr>
          <p:cNvSpPr txBox="1">
            <a:spLocks/>
          </p:cNvSpPr>
          <p:nvPr/>
        </p:nvSpPr>
        <p:spPr>
          <a:xfrm>
            <a:off x="1529830" y="4002995"/>
            <a:ext cx="1107299" cy="7593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000" b="1" dirty="0" err="1"/>
              <a:t>P.Eng</a:t>
            </a:r>
            <a:r>
              <a:rPr lang="en-US" sz="1000" b="1" dirty="0"/>
              <a:t>, Industrial Sales Manager</a:t>
            </a:r>
            <a:br>
              <a:rPr lang="en-US" sz="1000" b="1" dirty="0"/>
            </a:br>
            <a:r>
              <a:rPr lang="en-US" sz="1000" dirty="0"/>
              <a:t>Preston Phipps</a:t>
            </a:r>
          </a:p>
        </p:txBody>
      </p:sp>
      <p:sp>
        <p:nvSpPr>
          <p:cNvPr id="82" name="Content Placeholder 2">
            <a:extLst>
              <a:ext uri="{FF2B5EF4-FFF2-40B4-BE49-F238E27FC236}">
                <a16:creationId xmlns:a16="http://schemas.microsoft.com/office/drawing/2014/main" id="{41C13BFD-A3E8-466E-A164-6286825A9553}"/>
              </a:ext>
            </a:extLst>
          </p:cNvPr>
          <p:cNvSpPr txBox="1">
            <a:spLocks/>
          </p:cNvSpPr>
          <p:nvPr/>
        </p:nvSpPr>
        <p:spPr>
          <a:xfrm>
            <a:off x="4022888" y="4002995"/>
            <a:ext cx="1181987" cy="7593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000" b="1" dirty="0" err="1"/>
              <a:t>P.Eng</a:t>
            </a:r>
            <a:r>
              <a:rPr lang="en-US" sz="1000" b="1" dirty="0"/>
              <a:t>, Territory Manager</a:t>
            </a:r>
            <a:br>
              <a:rPr lang="en-US" sz="1000" b="1" dirty="0"/>
            </a:br>
            <a:r>
              <a:rPr lang="en-US" sz="1000" dirty="0"/>
              <a:t>Aqua Air Systems Ltd.</a:t>
            </a:r>
          </a:p>
        </p:txBody>
      </p:sp>
      <p:sp>
        <p:nvSpPr>
          <p:cNvPr id="83" name="Content Placeholder 2">
            <a:extLst>
              <a:ext uri="{FF2B5EF4-FFF2-40B4-BE49-F238E27FC236}">
                <a16:creationId xmlns:a16="http://schemas.microsoft.com/office/drawing/2014/main" id="{388506E7-34CA-4226-ADEE-8888A02FAB34}"/>
              </a:ext>
            </a:extLst>
          </p:cNvPr>
          <p:cNvSpPr txBox="1">
            <a:spLocks/>
          </p:cNvSpPr>
          <p:nvPr/>
        </p:nvSpPr>
        <p:spPr>
          <a:xfrm>
            <a:off x="5280121" y="4002995"/>
            <a:ext cx="1107299" cy="7593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000" b="1" dirty="0"/>
              <a:t>Associate Director, O&amp;M</a:t>
            </a:r>
            <a:br>
              <a:rPr lang="en-US" sz="1000" b="1" dirty="0"/>
            </a:br>
            <a:r>
              <a:rPr lang="en-US" sz="1000" dirty="0"/>
              <a:t>VIDO-</a:t>
            </a:r>
            <a:r>
              <a:rPr lang="en-US" sz="1000" dirty="0" err="1"/>
              <a:t>InterVac</a:t>
            </a:r>
            <a:endParaRPr lang="en-US" sz="1000" dirty="0"/>
          </a:p>
        </p:txBody>
      </p:sp>
      <p:pic>
        <p:nvPicPr>
          <p:cNvPr id="84" name="Picture 83" descr="https://media.licdn.com/dms/image/C5603AQGAyj7Zddwj6w/profile-displayphoto-shrink_200_200/0?e=1578528000&amp;v=beta&amp;t=_0UIYNJAwG-1-ohmz7WMAk8FWkKKcbvVy1qxFOyVycc">
            <a:extLst>
              <a:ext uri="{FF2B5EF4-FFF2-40B4-BE49-F238E27FC236}">
                <a16:creationId xmlns:a16="http://schemas.microsoft.com/office/drawing/2014/main" id="{05747410-9B2A-4DEE-AA86-946D9178820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0"/>
                    </a14:imgEffect>
                    <a14:imgEffect>
                      <a14:brightnessContrast bright="15000"/>
                    </a14:imgEffect>
                  </a14:imgLayer>
                </a14:imgProps>
              </a:ext>
              <a:ext uri="{28A0092B-C50C-407E-A947-70E740481C1C}">
                <a14:useLocalDpi xmlns:a14="http://schemas.microsoft.com/office/drawing/2010/main" val="0"/>
              </a:ext>
            </a:extLst>
          </a:blip>
          <a:srcRect l="9947" r="6822"/>
          <a:stretch/>
        </p:blipFill>
        <p:spPr bwMode="auto">
          <a:xfrm>
            <a:off x="4016257" y="2614954"/>
            <a:ext cx="1133091" cy="1361394"/>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84">
            <a:extLst>
              <a:ext uri="{FF2B5EF4-FFF2-40B4-BE49-F238E27FC236}">
                <a16:creationId xmlns:a16="http://schemas.microsoft.com/office/drawing/2014/main" id="{30E1896D-FC0A-459C-8F38-D840298DEAAF}"/>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Lst>
          </a:blip>
          <a:srcRect l="7642" r="6122"/>
          <a:stretch/>
        </p:blipFill>
        <p:spPr>
          <a:xfrm>
            <a:off x="2692819" y="2614954"/>
            <a:ext cx="1214928" cy="1361394"/>
          </a:xfrm>
          <a:prstGeom prst="rect">
            <a:avLst/>
          </a:prstGeom>
        </p:spPr>
      </p:pic>
      <p:sp>
        <p:nvSpPr>
          <p:cNvPr id="86" name="Content Placeholder 2">
            <a:extLst>
              <a:ext uri="{FF2B5EF4-FFF2-40B4-BE49-F238E27FC236}">
                <a16:creationId xmlns:a16="http://schemas.microsoft.com/office/drawing/2014/main" id="{87D08A68-917D-43D1-9682-B3B8AF9E2803}"/>
              </a:ext>
            </a:extLst>
          </p:cNvPr>
          <p:cNvSpPr txBox="1">
            <a:spLocks/>
          </p:cNvSpPr>
          <p:nvPr/>
        </p:nvSpPr>
        <p:spPr>
          <a:xfrm>
            <a:off x="7795448" y="2363021"/>
            <a:ext cx="1312138" cy="3532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200" dirty="0"/>
              <a:t>Tyler Holmberg</a:t>
            </a:r>
          </a:p>
        </p:txBody>
      </p:sp>
      <p:pic>
        <p:nvPicPr>
          <p:cNvPr id="87" name="Picture 86">
            <a:extLst>
              <a:ext uri="{FF2B5EF4-FFF2-40B4-BE49-F238E27FC236}">
                <a16:creationId xmlns:a16="http://schemas.microsoft.com/office/drawing/2014/main" id="{C7C057F1-E3B8-4FB2-841D-64A8C4A58373}"/>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7780681" y="2614954"/>
            <a:ext cx="1138682" cy="1361394"/>
          </a:xfrm>
          <a:prstGeom prst="rect">
            <a:avLst/>
          </a:prstGeom>
        </p:spPr>
      </p:pic>
      <p:sp>
        <p:nvSpPr>
          <p:cNvPr id="88" name="Content Placeholder 2">
            <a:extLst>
              <a:ext uri="{FF2B5EF4-FFF2-40B4-BE49-F238E27FC236}">
                <a16:creationId xmlns:a16="http://schemas.microsoft.com/office/drawing/2014/main" id="{7F59FFE1-9DDE-47D1-9A8C-7A39A4CA8CF0}"/>
              </a:ext>
            </a:extLst>
          </p:cNvPr>
          <p:cNvSpPr txBox="1">
            <a:spLocks/>
          </p:cNvSpPr>
          <p:nvPr/>
        </p:nvSpPr>
        <p:spPr>
          <a:xfrm>
            <a:off x="7769804" y="4002995"/>
            <a:ext cx="1107299" cy="106877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CA" sz="1000" b="1" dirty="0"/>
              <a:t>Senior Product Specialist</a:t>
            </a:r>
            <a:br>
              <a:rPr lang="en-CA" sz="1000" b="1" dirty="0"/>
            </a:br>
            <a:r>
              <a:rPr lang="en-CA" sz="1000" b="1" dirty="0"/>
              <a:t>Scientific and Institutional Spaces </a:t>
            </a:r>
            <a:br>
              <a:rPr lang="en-CA" sz="1000" b="1" dirty="0"/>
            </a:br>
            <a:r>
              <a:rPr lang="en-US" sz="1000" dirty="0"/>
              <a:t>Solutions Buildings Interiors</a:t>
            </a:r>
          </a:p>
        </p:txBody>
      </p:sp>
    </p:spTree>
    <p:extLst>
      <p:ext uri="{BB962C8B-B14F-4D97-AF65-F5344CB8AC3E}">
        <p14:creationId xmlns:p14="http://schemas.microsoft.com/office/powerpoint/2010/main" val="57860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10207" y="1491579"/>
            <a:ext cx="89916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ctr" eaLnBrk="1" hangingPunct="1"/>
            <a:endParaRPr lang="en-US" sz="4000" b="1" dirty="0">
              <a:latin typeface="Baskerville" charset="0"/>
            </a:endParaRPr>
          </a:p>
          <a:p>
            <a:pPr marL="342900" indent="-342900" algn="ctr" eaLnBrk="1" hangingPunct="1"/>
            <a:endParaRPr lang="en-US" sz="4000" b="1" dirty="0">
              <a:latin typeface="Baskerville" charset="0"/>
            </a:endParaRPr>
          </a:p>
          <a:p>
            <a:pPr marL="342900" indent="-342900" algn="ctr" eaLnBrk="1" hangingPunct="1"/>
            <a:endParaRPr lang="en-US" sz="4000" b="1" dirty="0">
              <a:latin typeface="Baskerville" charset="0"/>
            </a:endParaRPr>
          </a:p>
        </p:txBody>
      </p:sp>
      <p:sp>
        <p:nvSpPr>
          <p:cNvPr id="6" name="Title 5"/>
          <p:cNvSpPr>
            <a:spLocks noGrp="1"/>
          </p:cNvSpPr>
          <p:nvPr>
            <p:ph type="title"/>
          </p:nvPr>
        </p:nvSpPr>
        <p:spPr/>
        <p:txBody>
          <a:bodyPr/>
          <a:lstStyle/>
          <a:p>
            <a:br>
              <a:rPr lang="en-US" b="1" dirty="0">
                <a:cs typeface="Baskerville"/>
              </a:rPr>
            </a:br>
            <a:r>
              <a:rPr lang="en-US" b="1" dirty="0">
                <a:cs typeface="Baskerville"/>
              </a:rPr>
              <a:t>President’s Report</a:t>
            </a:r>
          </a:p>
        </p:txBody>
      </p:sp>
      <p:pic>
        <p:nvPicPr>
          <p:cNvPr id="9" name="Picture 2" descr="Image Library | CDC Online Newsroom | CDC">
            <a:extLst>
              <a:ext uri="{FF2B5EF4-FFF2-40B4-BE49-F238E27FC236}">
                <a16:creationId xmlns:a16="http://schemas.microsoft.com/office/drawing/2014/main" id="{2B0F8FA6-2BB2-42BB-9B5A-258A63988F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53" r="1153"/>
          <a:stretch>
            <a:fillRect/>
          </a:stretch>
        </p:blipFill>
        <p:spPr bwMode="auto">
          <a:xfrm>
            <a:off x="1464082" y="2282059"/>
            <a:ext cx="6591985" cy="37776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7211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Committee Purpose</a:t>
            </a:r>
          </a:p>
        </p:txBody>
      </p:sp>
      <p:sp>
        <p:nvSpPr>
          <p:cNvPr id="3" name="Content Placeholder 2"/>
          <p:cNvSpPr>
            <a:spLocks noGrp="1"/>
          </p:cNvSpPr>
          <p:nvPr>
            <p:ph idx="1"/>
          </p:nvPr>
        </p:nvSpPr>
        <p:spPr>
          <a:xfrm>
            <a:off x="1661020" y="1526797"/>
            <a:ext cx="7139031" cy="5184396"/>
          </a:xfrm>
        </p:spPr>
        <p:txBody>
          <a:bodyPr>
            <a:normAutofit fontScale="85000" lnSpcReduction="10000"/>
          </a:bodyPr>
          <a:lstStyle/>
          <a:p>
            <a:r>
              <a:rPr lang="en-CA" b="1" dirty="0"/>
              <a:t>Purpose:</a:t>
            </a:r>
            <a:endParaRPr lang="en-CA" dirty="0"/>
          </a:p>
          <a:p>
            <a:r>
              <a:rPr lang="en-CA" dirty="0"/>
              <a:t>The PDC will be responsible for the professional development and the fundraising/sponsorship for Sustainable Labs Canada.</a:t>
            </a:r>
          </a:p>
          <a:p>
            <a:r>
              <a:rPr lang="en-CA" dirty="0"/>
              <a:t>The Committee will provide advice to the Board with respect to developing resources for the members of </a:t>
            </a:r>
            <a:r>
              <a:rPr lang="en-CA" dirty="0" err="1"/>
              <a:t>SLCan</a:t>
            </a:r>
            <a:r>
              <a:rPr lang="en-CA" dirty="0"/>
              <a:t>. These resources can be but are not limited to webinars, white papers, databases and reference information to existing sustainable information relevant to sustainable laboratories.</a:t>
            </a:r>
          </a:p>
          <a:p>
            <a:r>
              <a:rPr lang="en-CA" dirty="0"/>
              <a:t>The Committee will also look to develop professional linkages and partnerships with other for-profit and not-for-profit organizations that have a direct interest in sustainability. These linkages and partnerships are to be explored for funding opportunities through joint initiatives or direct sponsorship with </a:t>
            </a:r>
            <a:r>
              <a:rPr lang="en-CA" dirty="0" err="1"/>
              <a:t>SLCan</a:t>
            </a:r>
            <a:r>
              <a:rPr lang="en-CA" dirty="0"/>
              <a:t>.</a:t>
            </a:r>
          </a:p>
          <a:p>
            <a:r>
              <a:rPr lang="en-CA" b="1" dirty="0"/>
              <a:t>Requirements / Mandate:</a:t>
            </a:r>
            <a:endParaRPr lang="en-CA" dirty="0"/>
          </a:p>
          <a:p>
            <a:r>
              <a:rPr lang="en-CA" dirty="0"/>
              <a:t>The PDC will be responsible for creating a directory of ‘sustainable resources’.</a:t>
            </a:r>
          </a:p>
          <a:p>
            <a:r>
              <a:rPr lang="en-CA" dirty="0"/>
              <a:t>The PDC will be responsible for identifying and coordinating webinars and additional educational opportunities.</a:t>
            </a:r>
          </a:p>
          <a:p>
            <a:r>
              <a:rPr lang="en-CA" dirty="0"/>
              <a:t>The PDC will be responsible for identifying and establishing partners in sustainability.</a:t>
            </a:r>
          </a:p>
          <a:p>
            <a:endParaRPr lang="en-CA" i="1" dirty="0">
              <a:solidFill>
                <a:srgbClr val="00B050"/>
              </a:solidFill>
            </a:endParaRPr>
          </a:p>
        </p:txBody>
      </p:sp>
    </p:spTree>
    <p:extLst>
      <p:ext uri="{BB962C8B-B14F-4D97-AF65-F5344CB8AC3E}">
        <p14:creationId xmlns:p14="http://schemas.microsoft.com/office/powerpoint/2010/main" val="34902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PDC Mandates and Membership Benefits</a:t>
            </a:r>
          </a:p>
        </p:txBody>
      </p:sp>
      <p:pic>
        <p:nvPicPr>
          <p:cNvPr id="11" name="Picture 10">
            <a:extLst>
              <a:ext uri="{FF2B5EF4-FFF2-40B4-BE49-F238E27FC236}">
                <a16:creationId xmlns:a16="http://schemas.microsoft.com/office/drawing/2014/main" id="{3E4EEE69-1CEF-489F-9C00-8AD66256A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349" y="4039320"/>
            <a:ext cx="2403251" cy="2225232"/>
          </a:xfrm>
          <a:prstGeom prst="rect">
            <a:avLst/>
          </a:prstGeom>
        </p:spPr>
      </p:pic>
      <p:sp>
        <p:nvSpPr>
          <p:cNvPr id="12" name="Content Placeholder 2">
            <a:extLst>
              <a:ext uri="{FF2B5EF4-FFF2-40B4-BE49-F238E27FC236}">
                <a16:creationId xmlns:a16="http://schemas.microsoft.com/office/drawing/2014/main" id="{C3185D76-88F0-43E9-8BA4-2C333DAC23EA}"/>
              </a:ext>
            </a:extLst>
          </p:cNvPr>
          <p:cNvSpPr>
            <a:spLocks noGrp="1"/>
          </p:cNvSpPr>
          <p:nvPr>
            <p:ph idx="1"/>
          </p:nvPr>
        </p:nvSpPr>
        <p:spPr>
          <a:xfrm>
            <a:off x="1065280" y="2013987"/>
            <a:ext cx="10058400" cy="2107682"/>
          </a:xfrm>
        </p:spPr>
        <p:txBody>
          <a:bodyPr lIns="0" rIns="0"/>
          <a:lstStyle/>
          <a:p>
            <a:pPr>
              <a:buFont typeface="Arial" panose="020B0604020202020204" pitchFamily="34" charset="0"/>
              <a:buChar char="•"/>
            </a:pPr>
            <a:r>
              <a:rPr lang="en-US" i="1" dirty="0"/>
              <a:t>  Webinar Access (including past Webinars)</a:t>
            </a:r>
          </a:p>
          <a:p>
            <a:pPr>
              <a:buFont typeface="Arial" panose="020B0604020202020204" pitchFamily="34" charset="0"/>
              <a:buChar char="•"/>
            </a:pPr>
            <a:r>
              <a:rPr lang="en-US" i="1" dirty="0"/>
              <a:t>  Reference Documents</a:t>
            </a:r>
          </a:p>
          <a:p>
            <a:pPr>
              <a:buFont typeface="Arial" panose="020B0604020202020204" pitchFamily="34" charset="0"/>
              <a:buChar char="•"/>
            </a:pPr>
            <a:r>
              <a:rPr lang="en-US" i="1" dirty="0"/>
              <a:t>  </a:t>
            </a:r>
            <a:r>
              <a:rPr lang="en-US" i="1" dirty="0" err="1"/>
              <a:t>SLCan</a:t>
            </a:r>
            <a:r>
              <a:rPr lang="en-US" i="1" dirty="0"/>
              <a:t> Community Networking Connections</a:t>
            </a:r>
          </a:p>
          <a:p>
            <a:pPr>
              <a:buFont typeface="Arial" panose="020B0604020202020204" pitchFamily="34" charset="0"/>
              <a:buChar char="•"/>
            </a:pPr>
            <a:r>
              <a:rPr lang="en-US" i="1" dirty="0"/>
              <a:t>  Conference and Workshop Reduced Registration Fees</a:t>
            </a:r>
            <a:endParaRPr lang="en-CA" i="1" dirty="0"/>
          </a:p>
        </p:txBody>
      </p:sp>
      <p:pic>
        <p:nvPicPr>
          <p:cNvPr id="13" name="Picture 12">
            <a:extLst>
              <a:ext uri="{FF2B5EF4-FFF2-40B4-BE49-F238E27FC236}">
                <a16:creationId xmlns:a16="http://schemas.microsoft.com/office/drawing/2014/main" id="{75E1932D-717A-4E22-9EE0-346E3D1D4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280" y="4319398"/>
            <a:ext cx="1678504" cy="1665076"/>
          </a:xfrm>
          <a:prstGeom prst="rect">
            <a:avLst/>
          </a:prstGeom>
        </p:spPr>
      </p:pic>
      <p:pic>
        <p:nvPicPr>
          <p:cNvPr id="14" name="Picture 13">
            <a:extLst>
              <a:ext uri="{FF2B5EF4-FFF2-40B4-BE49-F238E27FC236}">
                <a16:creationId xmlns:a16="http://schemas.microsoft.com/office/drawing/2014/main" id="{7E0E550E-DCF5-4BA3-95FC-59194EC9B8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66492" y="4405302"/>
            <a:ext cx="1493268" cy="1493268"/>
          </a:xfrm>
          <a:prstGeom prst="rect">
            <a:avLst/>
          </a:prstGeom>
        </p:spPr>
      </p:pic>
      <p:pic>
        <p:nvPicPr>
          <p:cNvPr id="15" name="Picture 14">
            <a:extLst>
              <a:ext uri="{FF2B5EF4-FFF2-40B4-BE49-F238E27FC236}">
                <a16:creationId xmlns:a16="http://schemas.microsoft.com/office/drawing/2014/main" id="{5C741A3A-60E4-45B1-96AE-45409E298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007" y="4412308"/>
            <a:ext cx="2259988" cy="1572166"/>
          </a:xfrm>
          <a:prstGeom prst="rect">
            <a:avLst/>
          </a:prstGeom>
        </p:spPr>
      </p:pic>
    </p:spTree>
    <p:extLst>
      <p:ext uri="{BB962C8B-B14F-4D97-AF65-F5344CB8AC3E}">
        <p14:creationId xmlns:p14="http://schemas.microsoft.com/office/powerpoint/2010/main" val="142945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6D6448-EAAE-467C-8096-BF1DA72C7695}"/>
              </a:ext>
            </a:extLst>
          </p:cNvPr>
          <p:cNvSpPr/>
          <p:nvPr/>
        </p:nvSpPr>
        <p:spPr>
          <a:xfrm>
            <a:off x="226503" y="2762019"/>
            <a:ext cx="8917497" cy="3598877"/>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Committee Activities</a:t>
            </a:r>
          </a:p>
        </p:txBody>
      </p:sp>
      <p:sp>
        <p:nvSpPr>
          <p:cNvPr id="6" name="Content Placeholder 2">
            <a:extLst>
              <a:ext uri="{FF2B5EF4-FFF2-40B4-BE49-F238E27FC236}">
                <a16:creationId xmlns:a16="http://schemas.microsoft.com/office/drawing/2014/main" id="{2886457F-A9C4-4C4E-A13E-FA66E9A678D5}"/>
              </a:ext>
            </a:extLst>
          </p:cNvPr>
          <p:cNvSpPr>
            <a:spLocks noGrp="1"/>
          </p:cNvSpPr>
          <p:nvPr>
            <p:ph idx="1"/>
          </p:nvPr>
        </p:nvSpPr>
        <p:spPr>
          <a:xfrm>
            <a:off x="905924" y="2899682"/>
            <a:ext cx="3835029" cy="3031101"/>
          </a:xfrm>
        </p:spPr>
        <p:txBody>
          <a:bodyPr>
            <a:normAutofit/>
          </a:bodyPr>
          <a:lstStyle/>
          <a:p>
            <a:pPr>
              <a:buFont typeface="Arial" panose="020B0604020202020204" pitchFamily="34" charset="0"/>
              <a:buChar char="•"/>
            </a:pPr>
            <a:r>
              <a:rPr lang="en-US" sz="1600" dirty="0"/>
              <a:t> Past Conference Presentations</a:t>
            </a:r>
          </a:p>
          <a:p>
            <a:pPr>
              <a:buFont typeface="Arial" panose="020B0604020202020204" pitchFamily="34" charset="0"/>
              <a:buChar char="•"/>
            </a:pPr>
            <a:r>
              <a:rPr lang="en-US" sz="1600" dirty="0"/>
              <a:t> Past Webinars</a:t>
            </a:r>
          </a:p>
          <a:p>
            <a:pPr>
              <a:buFont typeface="Arial" panose="020B0604020202020204" pitchFamily="34" charset="0"/>
              <a:buChar char="•"/>
            </a:pPr>
            <a:r>
              <a:rPr lang="en-US" sz="1600" dirty="0"/>
              <a:t> Reference Documents</a:t>
            </a:r>
          </a:p>
          <a:p>
            <a:pPr>
              <a:buFont typeface="Arial" panose="020B0604020202020204" pitchFamily="34" charset="0"/>
              <a:buChar char="•"/>
            </a:pPr>
            <a:r>
              <a:rPr lang="en-US" sz="1600" dirty="0"/>
              <a:t> </a:t>
            </a:r>
            <a:r>
              <a:rPr lang="en-US" sz="1600" dirty="0" err="1"/>
              <a:t>SLCan</a:t>
            </a:r>
            <a:r>
              <a:rPr lang="en-US" sz="1600" dirty="0"/>
              <a:t> Blog</a:t>
            </a:r>
          </a:p>
          <a:p>
            <a:pPr>
              <a:buFont typeface="Arial" panose="020B0604020202020204" pitchFamily="34" charset="0"/>
              <a:buChar char="•"/>
            </a:pPr>
            <a:r>
              <a:rPr lang="en-US" sz="1600" dirty="0"/>
              <a:t> Frequently Asked Questions</a:t>
            </a:r>
          </a:p>
          <a:p>
            <a:pPr>
              <a:buFont typeface="Arial" panose="020B0604020202020204" pitchFamily="34" charset="0"/>
              <a:buChar char="•"/>
            </a:pPr>
            <a:r>
              <a:rPr lang="en-US" sz="1600" dirty="0"/>
              <a:t> Forums</a:t>
            </a:r>
          </a:p>
          <a:p>
            <a:pPr>
              <a:buFont typeface="Arial" panose="020B0604020202020204" pitchFamily="34" charset="0"/>
              <a:buChar char="•"/>
            </a:pPr>
            <a:r>
              <a:rPr lang="en-US" sz="1600" dirty="0"/>
              <a:t> Glossary of Terms</a:t>
            </a:r>
          </a:p>
        </p:txBody>
      </p:sp>
      <p:sp>
        <p:nvSpPr>
          <p:cNvPr id="7" name="Content Placeholder 2">
            <a:extLst>
              <a:ext uri="{FF2B5EF4-FFF2-40B4-BE49-F238E27FC236}">
                <a16:creationId xmlns:a16="http://schemas.microsoft.com/office/drawing/2014/main" id="{BE2A483C-12BE-4E19-A4D9-FB7FB3CE6E52}"/>
              </a:ext>
            </a:extLst>
          </p:cNvPr>
          <p:cNvSpPr txBox="1">
            <a:spLocks/>
          </p:cNvSpPr>
          <p:nvPr/>
        </p:nvSpPr>
        <p:spPr>
          <a:xfrm>
            <a:off x="4740953" y="2899682"/>
            <a:ext cx="4138127" cy="29370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600" dirty="0"/>
              <a:t> LinkedIn – Sustainable Labs Canada</a:t>
            </a:r>
            <a:br>
              <a:rPr lang="en-US" sz="1600" dirty="0"/>
            </a:br>
            <a:r>
              <a:rPr lang="en-US" sz="1600" dirty="0"/>
              <a:t>  </a:t>
            </a:r>
            <a:r>
              <a:rPr lang="en-US" sz="1100" dirty="0">
                <a:solidFill>
                  <a:srgbClr val="0070C0"/>
                </a:solidFill>
              </a:rPr>
              <a:t>https://www.linkedin.com/groups?home=&amp;gid=4280555</a:t>
            </a:r>
          </a:p>
          <a:p>
            <a:pPr>
              <a:buFont typeface="Arial" panose="020B0604020202020204" pitchFamily="34" charset="0"/>
              <a:buChar char="•"/>
            </a:pPr>
            <a:r>
              <a:rPr lang="en-US" sz="1600" dirty="0"/>
              <a:t> Facebook Page</a:t>
            </a:r>
            <a:br>
              <a:rPr lang="en-US" sz="1600" dirty="0"/>
            </a:br>
            <a:r>
              <a:rPr lang="en-US" sz="1600" dirty="0"/>
              <a:t>  </a:t>
            </a:r>
            <a:r>
              <a:rPr lang="en-US" sz="1100" dirty="0">
                <a:solidFill>
                  <a:srgbClr val="0070C0"/>
                </a:solidFill>
              </a:rPr>
              <a:t>https://www.facebook.com/SustainableLabsCanada/</a:t>
            </a:r>
          </a:p>
          <a:p>
            <a:pPr>
              <a:buFont typeface="Arial" panose="020B0604020202020204" pitchFamily="34" charset="0"/>
              <a:buChar char="•"/>
            </a:pPr>
            <a:r>
              <a:rPr lang="en-US" sz="1600" dirty="0"/>
              <a:t> Online Training Resource List</a:t>
            </a:r>
          </a:p>
          <a:p>
            <a:pPr>
              <a:buFont typeface="Arial" panose="020B0604020202020204" pitchFamily="34" charset="0"/>
              <a:buChar char="•"/>
            </a:pPr>
            <a:r>
              <a:rPr lang="en-US" sz="1600" dirty="0"/>
              <a:t> Online Reference Documents</a:t>
            </a:r>
          </a:p>
          <a:p>
            <a:pPr>
              <a:buFont typeface="Arial" panose="020B0604020202020204" pitchFamily="34" charset="0"/>
              <a:buChar char="•"/>
            </a:pPr>
            <a:r>
              <a:rPr lang="en-US" sz="1600" dirty="0"/>
              <a:t> Library</a:t>
            </a:r>
          </a:p>
          <a:p>
            <a:pPr>
              <a:buFont typeface="Arial" panose="020B0604020202020204" pitchFamily="34" charset="0"/>
              <a:buChar char="•"/>
            </a:pPr>
            <a:endParaRPr lang="en-US" sz="1600" dirty="0"/>
          </a:p>
        </p:txBody>
      </p:sp>
      <p:sp>
        <p:nvSpPr>
          <p:cNvPr id="9" name="Content Placeholder 2">
            <a:extLst>
              <a:ext uri="{FF2B5EF4-FFF2-40B4-BE49-F238E27FC236}">
                <a16:creationId xmlns:a16="http://schemas.microsoft.com/office/drawing/2014/main" id="{8EA1A55C-073F-48EB-8457-57EFD9500DA6}"/>
              </a:ext>
            </a:extLst>
          </p:cNvPr>
          <p:cNvSpPr txBox="1">
            <a:spLocks/>
          </p:cNvSpPr>
          <p:nvPr/>
        </p:nvSpPr>
        <p:spPr>
          <a:xfrm>
            <a:off x="1942415" y="1689218"/>
            <a:ext cx="6591985" cy="21820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CA" i="1" dirty="0">
                <a:solidFill>
                  <a:schemeClr val="tx1">
                    <a:lumMod val="85000"/>
                    <a:lumOff val="15000"/>
                  </a:schemeClr>
                </a:solidFill>
              </a:rPr>
              <a:t>Regular committee meetings - monthly</a:t>
            </a:r>
          </a:p>
        </p:txBody>
      </p:sp>
    </p:spTree>
    <p:extLst>
      <p:ext uri="{BB962C8B-B14F-4D97-AF65-F5344CB8AC3E}">
        <p14:creationId xmlns:p14="http://schemas.microsoft.com/office/powerpoint/2010/main" val="2171962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Committee Look Ahead</a:t>
            </a:r>
          </a:p>
        </p:txBody>
      </p:sp>
      <p:sp>
        <p:nvSpPr>
          <p:cNvPr id="3" name="Content Placeholder 2"/>
          <p:cNvSpPr>
            <a:spLocks noGrp="1"/>
          </p:cNvSpPr>
          <p:nvPr>
            <p:ph idx="1"/>
          </p:nvPr>
        </p:nvSpPr>
        <p:spPr/>
        <p:txBody>
          <a:bodyPr/>
          <a:lstStyle/>
          <a:p>
            <a:r>
              <a:rPr lang="en-CA" i="1" dirty="0">
                <a:solidFill>
                  <a:schemeClr val="tx1">
                    <a:lumMod val="85000"/>
                    <a:lumOff val="15000"/>
                  </a:schemeClr>
                </a:solidFill>
              </a:rPr>
              <a:t>Call for Abstracts for 2021 Webinar Series is currently open.  2021 Webinar Series roster will be published in the coming week.</a:t>
            </a:r>
          </a:p>
          <a:p>
            <a:r>
              <a:rPr lang="en-CA" i="1" dirty="0">
                <a:solidFill>
                  <a:schemeClr val="tx1">
                    <a:lumMod val="85000"/>
                    <a:lumOff val="15000"/>
                  </a:schemeClr>
                </a:solidFill>
              </a:rPr>
              <a:t>Support to the 2021 Conference Committee as required.</a:t>
            </a:r>
          </a:p>
          <a:p>
            <a:r>
              <a:rPr lang="en-CA" i="1" dirty="0">
                <a:solidFill>
                  <a:schemeClr val="tx1">
                    <a:lumMod val="85000"/>
                    <a:lumOff val="15000"/>
                  </a:schemeClr>
                </a:solidFill>
              </a:rPr>
              <a:t>Collaboration on the development of Canadian Benchmarking Tool based on Canadian Labs and Climate Ranges</a:t>
            </a:r>
          </a:p>
          <a:p>
            <a:r>
              <a:rPr lang="en-CA" i="1" dirty="0">
                <a:solidFill>
                  <a:schemeClr val="tx1">
                    <a:lumMod val="85000"/>
                    <a:lumOff val="15000"/>
                  </a:schemeClr>
                </a:solidFill>
              </a:rPr>
              <a:t>Further development of online resources, including Library and Online Training Links.</a:t>
            </a:r>
          </a:p>
          <a:p>
            <a:r>
              <a:rPr lang="en-CA" i="1" dirty="0">
                <a:solidFill>
                  <a:schemeClr val="tx1">
                    <a:lumMod val="85000"/>
                    <a:lumOff val="15000"/>
                  </a:schemeClr>
                </a:solidFill>
              </a:rPr>
              <a:t>Further development of Social Media and Blog.</a:t>
            </a:r>
          </a:p>
          <a:p>
            <a:endParaRPr lang="en-CA" i="1" dirty="0">
              <a:solidFill>
                <a:schemeClr val="tx1">
                  <a:lumMod val="85000"/>
                  <a:lumOff val="15000"/>
                </a:schemeClr>
              </a:solidFill>
            </a:endParaRPr>
          </a:p>
        </p:txBody>
      </p:sp>
    </p:spTree>
    <p:extLst>
      <p:ext uri="{BB962C8B-B14F-4D97-AF65-F5344CB8AC3E}">
        <p14:creationId xmlns:p14="http://schemas.microsoft.com/office/powerpoint/2010/main" val="1121575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51709" y="1645920"/>
            <a:ext cx="778139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609600" indent="-609600" algn="ctr" eaLnBrk="1" hangingPunct="1"/>
            <a:r>
              <a:rPr lang="en-US" sz="3600" dirty="0" err="1"/>
              <a:t>SLCan</a:t>
            </a:r>
            <a:r>
              <a:rPr lang="en-US" sz="3600" dirty="0"/>
              <a:t> Chapter Updates</a:t>
            </a:r>
            <a:endParaRPr lang="en-US" sz="5000" b="1" dirty="0"/>
          </a:p>
          <a:p>
            <a:pPr marL="685800" indent="-685800" eaLnBrk="1" hangingPunct="1">
              <a:buFont typeface="Arial"/>
              <a:buChar char="•"/>
            </a:pPr>
            <a:r>
              <a:rPr lang="en-US" sz="2800" b="1" dirty="0"/>
              <a:t>Montreal</a:t>
            </a:r>
          </a:p>
          <a:p>
            <a:pPr marL="1143000" lvl="1" indent="-685800">
              <a:buFont typeface="Arial"/>
              <a:buChar char="•"/>
            </a:pPr>
            <a:r>
              <a:rPr lang="en-US" b="1" dirty="0"/>
              <a:t>Two events in 2020:</a:t>
            </a:r>
          </a:p>
          <a:p>
            <a:pPr marL="1600200" lvl="2" indent="-685800">
              <a:buFont typeface="Arial"/>
              <a:buChar char="•"/>
            </a:pPr>
            <a:r>
              <a:rPr lang="en-CA" sz="1600" b="1" dirty="0"/>
              <a:t>February 26</a:t>
            </a:r>
            <a:r>
              <a:rPr lang="en-CA" sz="1600" b="1" baseline="30000" dirty="0"/>
              <a:t>th</a:t>
            </a:r>
            <a:r>
              <a:rPr lang="en-CA" sz="1600" b="1" dirty="0"/>
              <a:t>: </a:t>
            </a:r>
            <a:r>
              <a:rPr lang="en-CA" sz="1600" dirty="0"/>
              <a:t>« Les </a:t>
            </a:r>
            <a:r>
              <a:rPr lang="en-CA" sz="1600" dirty="0" err="1"/>
              <a:t>bonnes</a:t>
            </a:r>
            <a:r>
              <a:rPr lang="en-CA" sz="1600" dirty="0"/>
              <a:t> </a:t>
            </a:r>
            <a:r>
              <a:rPr lang="en-CA" sz="1600" dirty="0" err="1"/>
              <a:t>approches</a:t>
            </a:r>
            <a:r>
              <a:rPr lang="en-CA" sz="1600" dirty="0"/>
              <a:t> </a:t>
            </a:r>
            <a:r>
              <a:rPr lang="en-CA" sz="1600" dirty="0" err="1"/>
              <a:t>dans</a:t>
            </a:r>
            <a:r>
              <a:rPr lang="en-CA" sz="1600" dirty="0"/>
              <a:t> la </a:t>
            </a:r>
            <a:r>
              <a:rPr lang="en-CA" sz="1600" dirty="0" err="1"/>
              <a:t>planification</a:t>
            </a:r>
            <a:r>
              <a:rPr lang="en-CA" sz="1600" dirty="0"/>
              <a:t> des nouveaux </a:t>
            </a:r>
            <a:r>
              <a:rPr lang="en-CA" sz="1600" dirty="0" err="1"/>
              <a:t>laboratoires</a:t>
            </a:r>
            <a:r>
              <a:rPr lang="en-CA" sz="1600" dirty="0"/>
              <a:t> », held in person.  Speaker : Mr. Javier </a:t>
            </a:r>
            <a:r>
              <a:rPr lang="en-CA" sz="1600" dirty="0" err="1"/>
              <a:t>Arguedas</a:t>
            </a:r>
            <a:r>
              <a:rPr lang="en-CA" sz="1600" dirty="0"/>
              <a:t>, </a:t>
            </a:r>
            <a:r>
              <a:rPr lang="en-CA" sz="1600" dirty="0" err="1"/>
              <a:t>Waldner</a:t>
            </a:r>
            <a:r>
              <a:rPr lang="en-CA" sz="1600" dirty="0"/>
              <a:t> International.</a:t>
            </a:r>
          </a:p>
          <a:p>
            <a:pPr marL="1600200" lvl="2" indent="-685800">
              <a:buFont typeface="Arial"/>
              <a:buChar char="•"/>
            </a:pPr>
            <a:r>
              <a:rPr lang="en-US" sz="1600" b="1" dirty="0"/>
              <a:t>October 7</a:t>
            </a:r>
            <a:r>
              <a:rPr lang="en-US" sz="1600" b="1" baseline="30000" dirty="0"/>
              <a:t>th</a:t>
            </a:r>
            <a:r>
              <a:rPr lang="en-US" sz="1600" b="1" dirty="0"/>
              <a:t>: </a:t>
            </a:r>
            <a:r>
              <a:rPr lang="en-US" sz="1600" dirty="0"/>
              <a:t>» Certifications Living Building Challenge, Well et </a:t>
            </a:r>
            <a:r>
              <a:rPr lang="en-US" sz="1600" dirty="0" err="1"/>
              <a:t>Passivhaus</a:t>
            </a:r>
            <a:r>
              <a:rPr lang="en-US" sz="1600" dirty="0"/>
              <a:t> </a:t>
            </a:r>
            <a:r>
              <a:rPr lang="en-US" sz="1600" dirty="0" err="1"/>
              <a:t>appliquées</a:t>
            </a:r>
            <a:r>
              <a:rPr lang="en-US" sz="1600" dirty="0"/>
              <a:t> </a:t>
            </a:r>
            <a:r>
              <a:rPr lang="en-US" sz="1600" dirty="0" err="1"/>
              <a:t>à</a:t>
            </a:r>
            <a:r>
              <a:rPr lang="en-US" sz="1600" dirty="0"/>
              <a:t> la conception de </a:t>
            </a:r>
            <a:r>
              <a:rPr lang="en-US" sz="1600" dirty="0" err="1"/>
              <a:t>laboratoires</a:t>
            </a:r>
            <a:r>
              <a:rPr lang="en-US" sz="1600" dirty="0"/>
              <a:t> au Canada », held online.  Speaker : Mr. Philippe St-Jean, McGill University.</a:t>
            </a:r>
            <a:r>
              <a:rPr lang="en-CA" sz="1600" dirty="0"/>
              <a:t> </a:t>
            </a:r>
            <a:endParaRPr lang="en-US" sz="1600" dirty="0"/>
          </a:p>
          <a:p>
            <a:pPr eaLnBrk="1" hangingPunct="1"/>
            <a:endParaRPr lang="en-US" sz="1400" b="1" dirty="0"/>
          </a:p>
          <a:p>
            <a:pPr marL="685800" indent="-685800" eaLnBrk="1" hangingPunct="1">
              <a:buFont typeface="Arial"/>
              <a:buChar char="•"/>
            </a:pPr>
            <a:r>
              <a:rPr lang="en-US" sz="2800" b="1" dirty="0"/>
              <a:t>Toronto</a:t>
            </a:r>
          </a:p>
        </p:txBody>
      </p:sp>
    </p:spTree>
    <p:extLst>
      <p:ext uri="{BB962C8B-B14F-4D97-AF65-F5344CB8AC3E}">
        <p14:creationId xmlns:p14="http://schemas.microsoft.com/office/powerpoint/2010/main" val="194276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51709" y="1645920"/>
            <a:ext cx="778139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609600" indent="-609600" algn="ctr" eaLnBrk="1" hangingPunct="1"/>
            <a:endParaRPr lang="en-US" sz="5000" b="1" dirty="0">
              <a:latin typeface="Baskerville" charset="0"/>
            </a:endParaRPr>
          </a:p>
        </p:txBody>
      </p:sp>
      <p:sp>
        <p:nvSpPr>
          <p:cNvPr id="4" name="Title 3"/>
          <p:cNvSpPr>
            <a:spLocks noGrp="1"/>
          </p:cNvSpPr>
          <p:nvPr>
            <p:ph type="title"/>
          </p:nvPr>
        </p:nvSpPr>
        <p:spPr/>
        <p:txBody>
          <a:bodyPr/>
          <a:lstStyle/>
          <a:p>
            <a:r>
              <a:rPr lang="en-US" b="1" dirty="0">
                <a:latin typeface="+mn-lt"/>
              </a:rPr>
              <a:t>2021 Plans and Priorities</a:t>
            </a:r>
            <a:br>
              <a:rPr lang="en-US" b="1" dirty="0">
                <a:latin typeface="+mn-lt"/>
              </a:rPr>
            </a:br>
            <a:endParaRPr lang="en-US" dirty="0">
              <a:latin typeface="+mn-lt"/>
            </a:endParaRPr>
          </a:p>
        </p:txBody>
      </p:sp>
      <p:sp>
        <p:nvSpPr>
          <p:cNvPr id="5" name="Content Placeholder 4"/>
          <p:cNvSpPr>
            <a:spLocks noGrp="1"/>
          </p:cNvSpPr>
          <p:nvPr>
            <p:ph idx="1"/>
          </p:nvPr>
        </p:nvSpPr>
        <p:spPr/>
        <p:txBody>
          <a:bodyPr/>
          <a:lstStyle/>
          <a:p>
            <a:r>
              <a:rPr lang="en-US" dirty="0"/>
              <a:t>Planning and execution of 2021 Conference</a:t>
            </a:r>
          </a:p>
          <a:p>
            <a:pPr lvl="1"/>
            <a:r>
              <a:rPr lang="en-US" dirty="0"/>
              <a:t>Proposed location is Vancouver </a:t>
            </a:r>
            <a:r>
              <a:rPr lang="mr-IN" dirty="0"/>
              <a:t>–</a:t>
            </a:r>
            <a:r>
              <a:rPr lang="en-US" dirty="0"/>
              <a:t> details coming soon!</a:t>
            </a:r>
          </a:p>
          <a:p>
            <a:pPr marL="457200" lvl="1" indent="0">
              <a:buNone/>
            </a:pPr>
            <a:endParaRPr lang="en-US" dirty="0"/>
          </a:p>
        </p:txBody>
      </p:sp>
    </p:spTree>
    <p:extLst>
      <p:ext uri="{BB962C8B-B14F-4D97-AF65-F5344CB8AC3E}">
        <p14:creationId xmlns:p14="http://schemas.microsoft.com/office/powerpoint/2010/main" val="2411174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628731" y="1922457"/>
            <a:ext cx="8316178"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ctr" eaLnBrk="1" hangingPunct="1"/>
            <a:r>
              <a:rPr lang="en-US" sz="5000" b="1" dirty="0"/>
              <a:t>Other</a:t>
            </a:r>
          </a:p>
          <a:p>
            <a:pPr marL="342900" indent="-342900" algn="ctr" eaLnBrk="1" hangingPunct="1"/>
            <a:r>
              <a:rPr lang="en-US" sz="5000" b="1" dirty="0"/>
              <a:t>Business</a:t>
            </a:r>
          </a:p>
        </p:txBody>
      </p:sp>
    </p:spTree>
    <p:extLst>
      <p:ext uri="{BB962C8B-B14F-4D97-AF65-F5344CB8AC3E}">
        <p14:creationId xmlns:p14="http://schemas.microsoft.com/office/powerpoint/2010/main" val="451552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015405" y="2503714"/>
            <a:ext cx="8361763"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ctr" eaLnBrk="1" hangingPunct="1"/>
            <a:r>
              <a:rPr lang="en-US" sz="5000" b="1" dirty="0"/>
              <a:t>Adjournment</a:t>
            </a:r>
          </a:p>
        </p:txBody>
      </p:sp>
    </p:spTree>
    <p:extLst>
      <p:ext uri="{BB962C8B-B14F-4D97-AF65-F5344CB8AC3E}">
        <p14:creationId xmlns:p14="http://schemas.microsoft.com/office/powerpoint/2010/main" val="244746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10207" y="1491579"/>
            <a:ext cx="89916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algn="ctr" eaLnBrk="1" hangingPunct="1"/>
            <a:endParaRPr lang="en-US" sz="4000" b="1" dirty="0">
              <a:latin typeface="Baskerville" charset="0"/>
            </a:endParaRPr>
          </a:p>
          <a:p>
            <a:pPr marL="342900" indent="-342900" algn="ctr" eaLnBrk="1" hangingPunct="1"/>
            <a:endParaRPr lang="en-US" sz="4000" b="1" dirty="0">
              <a:latin typeface="Baskerville" charset="0"/>
            </a:endParaRPr>
          </a:p>
          <a:p>
            <a:pPr marL="342900" indent="-342900" algn="ctr" eaLnBrk="1" hangingPunct="1"/>
            <a:endParaRPr lang="en-US" sz="4000" b="1" dirty="0">
              <a:latin typeface="Baskerville" charset="0"/>
            </a:endParaRPr>
          </a:p>
        </p:txBody>
      </p:sp>
      <p:sp>
        <p:nvSpPr>
          <p:cNvPr id="6" name="Title 5"/>
          <p:cNvSpPr>
            <a:spLocks noGrp="1"/>
          </p:cNvSpPr>
          <p:nvPr>
            <p:ph type="title"/>
          </p:nvPr>
        </p:nvSpPr>
        <p:spPr/>
        <p:txBody>
          <a:bodyPr/>
          <a:lstStyle/>
          <a:p>
            <a:r>
              <a:rPr lang="en-US" b="1" dirty="0">
                <a:cs typeface="Baskerville"/>
              </a:rPr>
              <a:t>President’s Report</a:t>
            </a:r>
          </a:p>
        </p:txBody>
      </p:sp>
      <p:sp>
        <p:nvSpPr>
          <p:cNvPr id="7" name="Content Placeholder 6"/>
          <p:cNvSpPr>
            <a:spLocks noGrp="1"/>
          </p:cNvSpPr>
          <p:nvPr>
            <p:ph sz="half" idx="1"/>
          </p:nvPr>
        </p:nvSpPr>
        <p:spPr/>
        <p:txBody>
          <a:bodyPr>
            <a:normAutofit fontScale="85000" lnSpcReduction="20000"/>
          </a:bodyPr>
          <a:lstStyle/>
          <a:p>
            <a:r>
              <a:rPr lang="en-US" dirty="0">
                <a:cs typeface="Baskerville"/>
              </a:rPr>
              <a:t>2020 Conference was cancelled!</a:t>
            </a:r>
          </a:p>
          <a:p>
            <a:pPr lvl="1"/>
            <a:r>
              <a:rPr lang="en-US" dirty="0">
                <a:cs typeface="Baskerville"/>
              </a:rPr>
              <a:t>Spent significant time and dollars before COVID became an issue.</a:t>
            </a:r>
          </a:p>
          <a:p>
            <a:pPr lvl="1"/>
            <a:r>
              <a:rPr lang="en-US" dirty="0">
                <a:cs typeface="Baskerville"/>
              </a:rPr>
              <a:t>Considerable work already done for next year</a:t>
            </a:r>
          </a:p>
          <a:p>
            <a:r>
              <a:rPr lang="en-US" dirty="0">
                <a:cs typeface="Baskerville"/>
              </a:rPr>
              <a:t>Significant uptick in Webinar attendance</a:t>
            </a:r>
          </a:p>
          <a:p>
            <a:pPr lvl="1"/>
            <a:r>
              <a:rPr lang="en-US" dirty="0">
                <a:cs typeface="Baskerville"/>
              </a:rPr>
              <a:t>Due to great topics and </a:t>
            </a:r>
            <a:r>
              <a:rPr lang="en-US" dirty="0" err="1">
                <a:cs typeface="Baskerville"/>
              </a:rPr>
              <a:t>Covid</a:t>
            </a:r>
            <a:r>
              <a:rPr lang="en-US" dirty="0">
                <a:cs typeface="Baskerville"/>
              </a:rPr>
              <a:t> related moves to online</a:t>
            </a:r>
          </a:p>
          <a:p>
            <a:pPr lvl="1"/>
            <a:r>
              <a:rPr lang="en-US" dirty="0">
                <a:cs typeface="Baskerville"/>
              </a:rPr>
              <a:t>Great Work from the PDC</a:t>
            </a:r>
          </a:p>
          <a:p>
            <a:endParaRPr lang="en-US" dirty="0"/>
          </a:p>
          <a:p>
            <a:endParaRPr lang="en-US" dirty="0"/>
          </a:p>
        </p:txBody>
      </p:sp>
      <p:sp>
        <p:nvSpPr>
          <p:cNvPr id="8" name="Content Placeholder 7"/>
          <p:cNvSpPr>
            <a:spLocks noGrp="1"/>
          </p:cNvSpPr>
          <p:nvPr>
            <p:ph sz="half" idx="2"/>
          </p:nvPr>
        </p:nvSpPr>
        <p:spPr/>
        <p:txBody>
          <a:bodyPr>
            <a:normAutofit fontScale="85000" lnSpcReduction="20000"/>
          </a:bodyPr>
          <a:lstStyle/>
          <a:p>
            <a:r>
              <a:rPr lang="en-CA" dirty="0">
                <a:cs typeface="Baskerville"/>
              </a:rPr>
              <a:t>Last year we increased the number of board positions to 11.</a:t>
            </a:r>
            <a:endParaRPr lang="en-US" dirty="0">
              <a:cs typeface="Baskerville"/>
            </a:endParaRPr>
          </a:p>
          <a:p>
            <a:r>
              <a:rPr lang="en-CA" dirty="0">
                <a:cs typeface="Baskerville"/>
              </a:rPr>
              <a:t>2021 will have the largest number of board members in our history. The momentum is building </a:t>
            </a:r>
            <a:endParaRPr lang="en-US" dirty="0">
              <a:cs typeface="Baskerville"/>
            </a:endParaRPr>
          </a:p>
          <a:p>
            <a:r>
              <a:rPr lang="en-US" dirty="0">
                <a:cs typeface="Baskerville"/>
              </a:rPr>
              <a:t>Montreal Chapters were active and held multiple events</a:t>
            </a:r>
          </a:p>
          <a:p>
            <a:r>
              <a:rPr lang="en-US" dirty="0" err="1">
                <a:cs typeface="Baskerville"/>
              </a:rPr>
              <a:t>SLCan</a:t>
            </a:r>
            <a:r>
              <a:rPr lang="en-US" dirty="0">
                <a:cs typeface="Baskerville"/>
              </a:rPr>
              <a:t> continues to maintain a strong financial position</a:t>
            </a:r>
          </a:p>
          <a:p>
            <a:pPr lvl="1"/>
            <a:r>
              <a:rPr lang="en-US" dirty="0">
                <a:cs typeface="Baskerville"/>
              </a:rPr>
              <a:t>Thanks Mike </a:t>
            </a:r>
            <a:r>
              <a:rPr lang="en-US" dirty="0" err="1">
                <a:cs typeface="Baskerville"/>
              </a:rPr>
              <a:t>Dymarski</a:t>
            </a:r>
            <a:endParaRPr lang="en-US" dirty="0">
              <a:cs typeface="Baskerville"/>
            </a:endParaRPr>
          </a:p>
          <a:p>
            <a:r>
              <a:rPr lang="en-US" dirty="0">
                <a:cs typeface="Baskerville"/>
              </a:rPr>
              <a:t>Membership Committee continues its great work </a:t>
            </a:r>
          </a:p>
        </p:txBody>
      </p:sp>
    </p:spTree>
    <p:extLst>
      <p:ext uri="{BB962C8B-B14F-4D97-AF65-F5344CB8AC3E}">
        <p14:creationId xmlns:p14="http://schemas.microsoft.com/office/powerpoint/2010/main" val="296209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1203325"/>
            <a:ext cx="914400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b="1" dirty="0">
                <a:latin typeface="+mj-lt"/>
              </a:rPr>
              <a:t>2021</a:t>
            </a:r>
            <a:r>
              <a:rPr lang="en-US" sz="2300" b="1" dirty="0">
                <a:latin typeface="+mj-lt"/>
              </a:rPr>
              <a:t> </a:t>
            </a:r>
            <a:r>
              <a:rPr lang="en-US" sz="3000" b="1" dirty="0">
                <a:solidFill>
                  <a:schemeClr val="accent2"/>
                </a:solidFill>
                <a:latin typeface="+mj-lt"/>
              </a:rPr>
              <a:t>Board of Directors</a:t>
            </a:r>
          </a:p>
        </p:txBody>
      </p:sp>
      <p:sp>
        <p:nvSpPr>
          <p:cNvPr id="5" name="Rectangle 8"/>
          <p:cNvSpPr>
            <a:spLocks noChangeArrowheads="1"/>
          </p:cNvSpPr>
          <p:nvPr/>
        </p:nvSpPr>
        <p:spPr bwMode="auto">
          <a:xfrm>
            <a:off x="1896898" y="1738177"/>
            <a:ext cx="3210910" cy="42637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609600" indent="-609600"/>
            <a:r>
              <a:rPr lang="en-US" sz="2400" b="1" dirty="0">
                <a:solidFill>
                  <a:schemeClr val="accent2"/>
                </a:solidFill>
              </a:rPr>
              <a:t>   Returning Directors</a:t>
            </a:r>
          </a:p>
          <a:p>
            <a:pPr marL="1066800" lvl="1" indent="-609600"/>
            <a:endParaRPr lang="en-CA" sz="1400" b="1" dirty="0">
              <a:latin typeface="Baskerville" charset="0"/>
            </a:endParaRPr>
          </a:p>
          <a:p>
            <a:pPr marL="1066800" lvl="1" indent="-609600"/>
            <a:r>
              <a:rPr lang="en-CA" sz="1400" b="1" dirty="0"/>
              <a:t>Kevin </a:t>
            </a:r>
            <a:r>
              <a:rPr lang="en-CA" sz="1400" b="1" dirty="0" err="1"/>
              <a:t>Belusa</a:t>
            </a:r>
            <a:endParaRPr lang="en-CA" sz="1400" b="1" dirty="0"/>
          </a:p>
          <a:p>
            <a:pPr marL="1066800" lvl="1" indent="-609600"/>
            <a:r>
              <a:rPr lang="en-CA" sz="1400" i="1" dirty="0" err="1"/>
              <a:t>AirGenuity</a:t>
            </a:r>
            <a:r>
              <a:rPr lang="en-CA" sz="1400" i="1" dirty="0"/>
              <a:t> Inc.</a:t>
            </a:r>
          </a:p>
          <a:p>
            <a:pPr marL="1066800" lvl="1" indent="-609600"/>
            <a:endParaRPr lang="en-CA" sz="1400" b="1" dirty="0"/>
          </a:p>
          <a:p>
            <a:pPr marL="1066800" lvl="1" indent="-609600"/>
            <a:r>
              <a:rPr lang="en-CA" sz="1400" b="1" dirty="0"/>
              <a:t>Mike </a:t>
            </a:r>
            <a:r>
              <a:rPr lang="en-CA" sz="1400" b="1" dirty="0" err="1"/>
              <a:t>Dymarski</a:t>
            </a:r>
            <a:endParaRPr lang="en-CA" sz="1400" b="1" dirty="0"/>
          </a:p>
          <a:p>
            <a:pPr marL="489600" lvl="1"/>
            <a:r>
              <a:rPr lang="en-CA" sz="1400" i="1" dirty="0"/>
              <a:t>Retired, University of Toronto, Fellow of SLCAN</a:t>
            </a:r>
          </a:p>
          <a:p>
            <a:pPr marL="1066800" lvl="1" indent="-609600"/>
            <a:endParaRPr lang="en-CA" sz="1400" b="1" dirty="0"/>
          </a:p>
          <a:p>
            <a:pPr marL="1066800" lvl="1" indent="-609600"/>
            <a:r>
              <a:rPr lang="en-CA" sz="1400" b="1" dirty="0"/>
              <a:t>Kevin </a:t>
            </a:r>
            <a:r>
              <a:rPr lang="en-CA" sz="1400" b="1" dirty="0" err="1"/>
              <a:t>Humeniuk</a:t>
            </a:r>
            <a:endParaRPr lang="en-CA" sz="1400" b="1" dirty="0"/>
          </a:p>
          <a:p>
            <a:pPr marL="1066800" lvl="1" indent="-609600"/>
            <a:r>
              <a:rPr lang="en-CA" sz="1400" i="1" dirty="0"/>
              <a:t>Architecture49 Inc.</a:t>
            </a:r>
          </a:p>
          <a:p>
            <a:pPr marL="1066800" lvl="1" indent="-609600"/>
            <a:endParaRPr lang="en-CA" sz="1400" i="1" dirty="0"/>
          </a:p>
          <a:p>
            <a:pPr marL="1066800" lvl="1" indent="-609600"/>
            <a:r>
              <a:rPr lang="en-CA" sz="1400" b="1" dirty="0"/>
              <a:t>Jim Delaney</a:t>
            </a:r>
          </a:p>
          <a:p>
            <a:pPr marL="1066800" lvl="1" indent="-609600"/>
            <a:r>
              <a:rPr lang="en-CA" sz="1400" i="1" dirty="0"/>
              <a:t>Aqua Air Systems Inc.</a:t>
            </a:r>
          </a:p>
          <a:p>
            <a:pPr marL="1066800" lvl="1" indent="-609600"/>
            <a:endParaRPr lang="en-CA" sz="1200" i="1" dirty="0">
              <a:latin typeface="Baskerville" charset="0"/>
            </a:endParaRPr>
          </a:p>
          <a:p>
            <a:pPr marL="1066800" lvl="1" indent="-609600"/>
            <a:r>
              <a:rPr lang="en-CA" sz="1400" b="1" dirty="0"/>
              <a:t>John </a:t>
            </a:r>
            <a:r>
              <a:rPr lang="en-CA" sz="1400" b="1" dirty="0" err="1"/>
              <a:t>Alberico</a:t>
            </a:r>
            <a:endParaRPr lang="en-CA" sz="1400" b="1" dirty="0"/>
          </a:p>
          <a:p>
            <a:pPr marL="1066800" lvl="1" indent="-609600"/>
            <a:r>
              <a:rPr lang="en-CA" sz="1400" i="1" dirty="0"/>
              <a:t>RWDI</a:t>
            </a:r>
          </a:p>
          <a:p>
            <a:pPr marL="1066800" lvl="1" indent="-609600"/>
            <a:endParaRPr lang="en-CA" sz="1400" i="1" dirty="0">
              <a:latin typeface="Baskerville" charset="0"/>
            </a:endParaRPr>
          </a:p>
          <a:p>
            <a:pPr marL="1066800" lvl="1" indent="-609600"/>
            <a:endParaRPr lang="en-CA" sz="1600" i="1" dirty="0"/>
          </a:p>
          <a:p>
            <a:pPr marL="1066800" lvl="1" indent="-609600"/>
            <a:endParaRPr lang="en-US" sz="900" i="1" dirty="0">
              <a:latin typeface="Baskerville" charset="0"/>
            </a:endParaRPr>
          </a:p>
          <a:p>
            <a:pPr marL="1066800" lvl="1" indent="-609600"/>
            <a:endParaRPr lang="en-CA" sz="900" i="1" dirty="0">
              <a:latin typeface="Baskerville" charset="0"/>
            </a:endParaRPr>
          </a:p>
          <a:p>
            <a:pPr marL="1066800" lvl="1" indent="-609600"/>
            <a:endParaRPr lang="en-CA" sz="900" i="1" dirty="0">
              <a:latin typeface="Baskerville" charset="0"/>
            </a:endParaRPr>
          </a:p>
        </p:txBody>
      </p:sp>
      <p:sp>
        <p:nvSpPr>
          <p:cNvPr id="6" name="Rectangle 9"/>
          <p:cNvSpPr>
            <a:spLocks noChangeArrowheads="1"/>
          </p:cNvSpPr>
          <p:nvPr/>
        </p:nvSpPr>
        <p:spPr bwMode="auto">
          <a:xfrm>
            <a:off x="4533094" y="2027873"/>
            <a:ext cx="3741683" cy="431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1066800" lvl="1" indent="-609600"/>
            <a:endParaRPr lang="fr-CA" sz="1600" i="1" dirty="0"/>
          </a:p>
          <a:p>
            <a:pPr marL="1066800" lvl="1" indent="-609600"/>
            <a:r>
              <a:rPr lang="en-CA" sz="1600" b="1" dirty="0" err="1"/>
              <a:t>Yvon</a:t>
            </a:r>
            <a:r>
              <a:rPr lang="en-CA" sz="1600" b="1" dirty="0"/>
              <a:t> </a:t>
            </a:r>
            <a:r>
              <a:rPr lang="en-CA" sz="1600" b="1" dirty="0" err="1"/>
              <a:t>Lachance</a:t>
            </a:r>
            <a:endParaRPr lang="en-CA" sz="1600" b="1" dirty="0"/>
          </a:p>
          <a:p>
            <a:pPr marL="1066800" lvl="1" indent="-609600"/>
            <a:r>
              <a:rPr lang="en-CA" sz="1600" i="1" dirty="0"/>
              <a:t>BGLA Architecture + Design </a:t>
            </a:r>
            <a:r>
              <a:rPr lang="en-CA" sz="1600" i="1" dirty="0" err="1"/>
              <a:t>Urbain</a:t>
            </a:r>
            <a:endParaRPr lang="en-CA" sz="1600" i="1" dirty="0"/>
          </a:p>
          <a:p>
            <a:pPr marL="1066800" lvl="1" indent="-609600"/>
            <a:endParaRPr lang="en-CA" sz="1600" i="1" dirty="0"/>
          </a:p>
          <a:p>
            <a:pPr marL="1066800" lvl="1" indent="-609600"/>
            <a:r>
              <a:rPr lang="en-CA" sz="1600" b="1" dirty="0"/>
              <a:t>Tyler Holmberg</a:t>
            </a:r>
          </a:p>
          <a:p>
            <a:pPr marL="1066800" lvl="1" indent="-609600"/>
            <a:r>
              <a:rPr lang="en-CA" sz="1600" i="1" dirty="0" err="1"/>
              <a:t>Norlab</a:t>
            </a:r>
            <a:r>
              <a:rPr lang="en-CA" sz="1600" i="1" dirty="0"/>
              <a:t> Laboratory Systems</a:t>
            </a:r>
          </a:p>
          <a:p>
            <a:pPr marL="1066800" lvl="1" indent="-609600"/>
            <a:endParaRPr lang="en-CA" sz="1600" i="1" dirty="0"/>
          </a:p>
          <a:p>
            <a:pPr marL="1066800" lvl="1" indent="-609600"/>
            <a:r>
              <a:rPr lang="en-CA" sz="1600" b="1" i="1" dirty="0"/>
              <a:t>We would like to thank Erica </a:t>
            </a:r>
            <a:r>
              <a:rPr lang="en-CA" sz="1600" b="1" i="1" dirty="0" err="1"/>
              <a:t>Brabon</a:t>
            </a:r>
            <a:r>
              <a:rPr lang="en-CA" sz="1600" b="1" i="1" dirty="0"/>
              <a:t> &amp; Ian McDermott for their service.</a:t>
            </a:r>
          </a:p>
          <a:p>
            <a:pPr marL="1066800" lvl="1" indent="-609600"/>
            <a:endParaRPr lang="en-CA" sz="1600" i="1" dirty="0">
              <a:latin typeface="Baskerville" charset="0"/>
            </a:endParaRPr>
          </a:p>
        </p:txBody>
      </p:sp>
    </p:spTree>
    <p:extLst>
      <p:ext uri="{BB962C8B-B14F-4D97-AF65-F5344CB8AC3E}">
        <p14:creationId xmlns:p14="http://schemas.microsoft.com/office/powerpoint/2010/main" val="412264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1203325"/>
            <a:ext cx="914400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b="1" dirty="0">
                <a:latin typeface="+mj-lt"/>
              </a:rPr>
              <a:t>2021</a:t>
            </a:r>
            <a:r>
              <a:rPr lang="en-US" sz="2300" b="1" dirty="0">
                <a:latin typeface="+mj-lt"/>
              </a:rPr>
              <a:t> </a:t>
            </a:r>
            <a:r>
              <a:rPr lang="en-US" sz="3000" b="1" dirty="0">
                <a:solidFill>
                  <a:schemeClr val="accent2"/>
                </a:solidFill>
                <a:latin typeface="+mj-lt"/>
              </a:rPr>
              <a:t>Board of Directors</a:t>
            </a:r>
          </a:p>
        </p:txBody>
      </p:sp>
      <p:sp>
        <p:nvSpPr>
          <p:cNvPr id="5" name="Rectangle 8"/>
          <p:cNvSpPr>
            <a:spLocks noChangeArrowheads="1"/>
          </p:cNvSpPr>
          <p:nvPr/>
        </p:nvSpPr>
        <p:spPr bwMode="auto">
          <a:xfrm>
            <a:off x="1896897" y="1781513"/>
            <a:ext cx="6597641" cy="44702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609600" indent="-609600"/>
            <a:r>
              <a:rPr lang="en-US" sz="2400" b="1" dirty="0">
                <a:solidFill>
                  <a:schemeClr val="accent2"/>
                </a:solidFill>
              </a:rPr>
              <a:t>   New Directors</a:t>
            </a:r>
          </a:p>
          <a:p>
            <a:pPr marL="1066800" lvl="1" indent="-609600"/>
            <a:endParaRPr lang="en-CA" sz="1400" i="1" dirty="0">
              <a:latin typeface="Baskerville" charset="0"/>
            </a:endParaRPr>
          </a:p>
          <a:p>
            <a:pPr marL="1066800" lvl="1" indent="-609600"/>
            <a:endParaRPr lang="en-CA" sz="1600" i="1" dirty="0"/>
          </a:p>
          <a:p>
            <a:pPr marL="1066800" lvl="1" indent="-609600"/>
            <a:endParaRPr lang="en-US" sz="900" i="1" dirty="0">
              <a:latin typeface="Baskerville" charset="0"/>
            </a:endParaRPr>
          </a:p>
          <a:p>
            <a:pPr marL="1066800" lvl="1" indent="-609600"/>
            <a:endParaRPr lang="en-CA" sz="900" i="1" dirty="0">
              <a:latin typeface="Baskerville" charset="0"/>
            </a:endParaRPr>
          </a:p>
          <a:p>
            <a:pPr marL="1066800" lvl="1" indent="-609600"/>
            <a:endParaRPr lang="en-CA" sz="900" i="1" dirty="0">
              <a:latin typeface="Baskerville" charset="0"/>
            </a:endParaRPr>
          </a:p>
        </p:txBody>
      </p:sp>
      <p:sp>
        <p:nvSpPr>
          <p:cNvPr id="6" name="Rectangle 9"/>
          <p:cNvSpPr>
            <a:spLocks noChangeArrowheads="1"/>
          </p:cNvSpPr>
          <p:nvPr/>
        </p:nvSpPr>
        <p:spPr bwMode="auto">
          <a:xfrm>
            <a:off x="4533094" y="2027873"/>
            <a:ext cx="3741683" cy="431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1066800" lvl="1" indent="-609600"/>
            <a:endParaRPr lang="fr-CA" sz="1600" i="1" dirty="0"/>
          </a:p>
          <a:p>
            <a:pPr marL="1066800" lvl="1" indent="-609600"/>
            <a:endParaRPr lang="en-CA" sz="1600" i="1" dirty="0">
              <a:latin typeface="Baskerville" charset="0"/>
            </a:endParaRPr>
          </a:p>
        </p:txBody>
      </p:sp>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normAutofit/>
          </a:bodyPr>
          <a:lstStyle/>
          <a:p>
            <a:r>
              <a:rPr lang="en-CA" b="1" dirty="0"/>
              <a:t>      Liam Brown</a:t>
            </a:r>
          </a:p>
          <a:p>
            <a:pPr lvl="2"/>
            <a:r>
              <a:rPr lang="en-CA" dirty="0" err="1"/>
              <a:t>mcCallumSather</a:t>
            </a:r>
            <a:endParaRPr lang="en-CA" dirty="0"/>
          </a:p>
          <a:p>
            <a:r>
              <a:rPr lang="en-CA" b="1" dirty="0"/>
              <a:t>      Peggy Theodore </a:t>
            </a:r>
          </a:p>
          <a:p>
            <a:pPr lvl="2"/>
            <a:r>
              <a:rPr lang="en-CA" dirty="0"/>
              <a:t>Diamond Schmitt Architects</a:t>
            </a:r>
          </a:p>
          <a:p>
            <a:r>
              <a:rPr lang="en-CA" b="1" dirty="0"/>
              <a:t>      Steven </a:t>
            </a:r>
            <a:r>
              <a:rPr lang="en-CA" b="1" dirty="0" err="1"/>
              <a:t>Corfe</a:t>
            </a:r>
            <a:r>
              <a:rPr lang="en-CA" b="1" dirty="0"/>
              <a:t> </a:t>
            </a:r>
          </a:p>
          <a:p>
            <a:pPr lvl="2"/>
            <a:r>
              <a:rPr lang="en-CA" dirty="0"/>
              <a:t>UHN</a:t>
            </a:r>
          </a:p>
          <a:p>
            <a:r>
              <a:rPr lang="en-CA" b="1" dirty="0"/>
              <a:t>     Vladimir </a:t>
            </a:r>
            <a:r>
              <a:rPr lang="en-CA" b="1" dirty="0" err="1"/>
              <a:t>Lazov</a:t>
            </a:r>
            <a:endParaRPr lang="en-CA" b="1" dirty="0"/>
          </a:p>
          <a:p>
            <a:pPr lvl="2"/>
            <a:r>
              <a:rPr lang="en-CA" dirty="0"/>
              <a:t>WSP</a:t>
            </a:r>
          </a:p>
          <a:p>
            <a:endParaRPr lang="en-US" dirty="0"/>
          </a:p>
        </p:txBody>
      </p:sp>
    </p:spTree>
    <p:extLst>
      <p:ext uri="{BB962C8B-B14F-4D97-AF65-F5344CB8AC3E}">
        <p14:creationId xmlns:p14="http://schemas.microsoft.com/office/powerpoint/2010/main" val="363023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724297" y="1889125"/>
            <a:ext cx="6331043"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000" b="1" dirty="0"/>
              <a:t>2021 Slate of Officers </a:t>
            </a:r>
            <a:br>
              <a:rPr lang="en-US" sz="2300" b="1" dirty="0"/>
            </a:br>
            <a:endParaRPr lang="en-US" sz="2000" dirty="0"/>
          </a:p>
          <a:p>
            <a:pPr algn="ctr">
              <a:defRPr/>
            </a:pPr>
            <a:r>
              <a:rPr lang="en-US" sz="2000" b="1" dirty="0">
                <a:solidFill>
                  <a:schemeClr val="accent2"/>
                </a:solidFill>
              </a:rPr>
              <a:t>President – </a:t>
            </a:r>
            <a:r>
              <a:rPr lang="en-US" sz="2000" b="1" dirty="0" err="1">
                <a:solidFill>
                  <a:schemeClr val="accent2"/>
                </a:solidFill>
              </a:rPr>
              <a:t>Yvon</a:t>
            </a:r>
            <a:r>
              <a:rPr lang="en-US" sz="2000" b="1" dirty="0">
                <a:solidFill>
                  <a:schemeClr val="accent2"/>
                </a:solidFill>
              </a:rPr>
              <a:t> </a:t>
            </a:r>
            <a:r>
              <a:rPr lang="en-US" sz="2000" b="1" dirty="0" err="1">
                <a:solidFill>
                  <a:schemeClr val="accent2"/>
                </a:solidFill>
              </a:rPr>
              <a:t>Lachance</a:t>
            </a:r>
            <a:endParaRPr lang="en-US" sz="2000" b="1" dirty="0">
              <a:solidFill>
                <a:schemeClr val="accent2"/>
              </a:solidFill>
            </a:endParaRPr>
          </a:p>
          <a:p>
            <a:pPr algn="ctr">
              <a:defRPr/>
            </a:pPr>
            <a:endParaRPr lang="en-US" sz="2000" b="1" dirty="0">
              <a:solidFill>
                <a:schemeClr val="accent2"/>
              </a:solidFill>
            </a:endParaRPr>
          </a:p>
          <a:p>
            <a:pPr algn="ctr">
              <a:defRPr/>
            </a:pPr>
            <a:r>
              <a:rPr lang="en-US" sz="2000" b="1" dirty="0">
                <a:solidFill>
                  <a:schemeClr val="accent2"/>
                </a:solidFill>
              </a:rPr>
              <a:t>Finance Director – Mike </a:t>
            </a:r>
            <a:r>
              <a:rPr lang="en-US" sz="2000" b="1" dirty="0" err="1">
                <a:solidFill>
                  <a:schemeClr val="accent2"/>
                </a:solidFill>
              </a:rPr>
              <a:t>Dymarski</a:t>
            </a:r>
            <a:endParaRPr lang="en-US" sz="2000" b="1" dirty="0">
              <a:solidFill>
                <a:schemeClr val="accent2"/>
              </a:solidFill>
            </a:endParaRPr>
          </a:p>
        </p:txBody>
      </p:sp>
    </p:spTree>
    <p:extLst>
      <p:ext uri="{BB962C8B-B14F-4D97-AF65-F5344CB8AC3E}">
        <p14:creationId xmlns:p14="http://schemas.microsoft.com/office/powerpoint/2010/main" val="167631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E5166-BAE6-4402-9EBE-3342CE380291}"/>
              </a:ext>
            </a:extLst>
          </p:cNvPr>
          <p:cNvPicPr>
            <a:picLocks noChangeAspect="1"/>
          </p:cNvPicPr>
          <p:nvPr/>
        </p:nvPicPr>
        <p:blipFill rotWithShape="1">
          <a:blip r:embed="rId2"/>
          <a:srcRect l="782" t="58355" r="50000" b="1039"/>
          <a:stretch/>
        </p:blipFill>
        <p:spPr>
          <a:xfrm>
            <a:off x="1" y="1623468"/>
            <a:ext cx="8655746" cy="3805782"/>
          </a:xfrm>
          <a:prstGeom prst="rect">
            <a:avLst/>
          </a:prstGeom>
        </p:spPr>
      </p:pic>
      <p:sp>
        <p:nvSpPr>
          <p:cNvPr id="2" name="TextBox 1">
            <a:extLst>
              <a:ext uri="{FF2B5EF4-FFF2-40B4-BE49-F238E27FC236}">
                <a16:creationId xmlns:a16="http://schemas.microsoft.com/office/drawing/2014/main" id="{159D17B1-59B3-49DA-B9B3-3D223F51567A}"/>
              </a:ext>
            </a:extLst>
          </p:cNvPr>
          <p:cNvSpPr txBox="1"/>
          <p:nvPr/>
        </p:nvSpPr>
        <p:spPr>
          <a:xfrm>
            <a:off x="2847703" y="987879"/>
            <a:ext cx="5117106" cy="507831"/>
          </a:xfrm>
          <a:prstGeom prst="rect">
            <a:avLst/>
          </a:prstGeom>
          <a:noFill/>
        </p:spPr>
        <p:txBody>
          <a:bodyPr wrap="none" rtlCol="0">
            <a:spAutoFit/>
          </a:bodyPr>
          <a:lstStyle/>
          <a:p>
            <a:r>
              <a:rPr lang="en-US" sz="1350" dirty="0"/>
              <a:t>Hey Yvon, would you like to be president of SLCan in 2021?</a:t>
            </a:r>
          </a:p>
          <a:p>
            <a:r>
              <a:rPr lang="en-US" sz="1350" dirty="0"/>
              <a:t>Yvon’s response: You’re joking, right?  </a:t>
            </a:r>
          </a:p>
        </p:txBody>
      </p:sp>
    </p:spTree>
    <p:extLst>
      <p:ext uri="{BB962C8B-B14F-4D97-AF65-F5344CB8AC3E}">
        <p14:creationId xmlns:p14="http://schemas.microsoft.com/office/powerpoint/2010/main" val="121281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81A97-F8CB-4B39-BDC4-FDD59356134C}"/>
              </a:ext>
            </a:extLst>
          </p:cNvPr>
          <p:cNvPicPr>
            <a:picLocks noChangeAspect="1"/>
          </p:cNvPicPr>
          <p:nvPr/>
        </p:nvPicPr>
        <p:blipFill rotWithShape="1">
          <a:blip r:embed="rId2"/>
          <a:srcRect t="55192" r="50000"/>
          <a:stretch/>
        </p:blipFill>
        <p:spPr>
          <a:xfrm>
            <a:off x="65314" y="1373233"/>
            <a:ext cx="8825558" cy="4284073"/>
          </a:xfrm>
          <a:prstGeom prst="rect">
            <a:avLst/>
          </a:prstGeom>
        </p:spPr>
      </p:pic>
      <p:sp>
        <p:nvSpPr>
          <p:cNvPr id="3" name="TextBox 2">
            <a:extLst>
              <a:ext uri="{FF2B5EF4-FFF2-40B4-BE49-F238E27FC236}">
                <a16:creationId xmlns:a16="http://schemas.microsoft.com/office/drawing/2014/main" id="{9EAC6EB3-AC11-473A-B959-B8B592F16A55}"/>
              </a:ext>
            </a:extLst>
          </p:cNvPr>
          <p:cNvSpPr txBox="1"/>
          <p:nvPr/>
        </p:nvSpPr>
        <p:spPr>
          <a:xfrm>
            <a:off x="3180806" y="986456"/>
            <a:ext cx="3106941" cy="300082"/>
          </a:xfrm>
          <a:prstGeom prst="rect">
            <a:avLst/>
          </a:prstGeom>
          <a:noFill/>
        </p:spPr>
        <p:txBody>
          <a:bodyPr wrap="none" rtlCol="0">
            <a:spAutoFit/>
          </a:bodyPr>
          <a:lstStyle/>
          <a:p>
            <a:r>
              <a:rPr lang="en-US" sz="1350" dirty="0"/>
              <a:t>Yvon: OK, Ok, let me think about it.</a:t>
            </a:r>
          </a:p>
        </p:txBody>
      </p:sp>
    </p:spTree>
    <p:extLst>
      <p:ext uri="{BB962C8B-B14F-4D97-AF65-F5344CB8AC3E}">
        <p14:creationId xmlns:p14="http://schemas.microsoft.com/office/powerpoint/2010/main" val="2174201758"/>
      </p:ext>
    </p:extLst>
  </p:cSld>
  <p:clrMapOvr>
    <a:masterClrMapping/>
  </p:clrMapOvr>
</p:sld>
</file>

<file path=ppt/theme/theme1.xml><?xml version="1.0" encoding="utf-8"?>
<a:theme xmlns:a="http://schemas.openxmlformats.org/drawingml/2006/main" name="Wisp">
  <a:themeElements>
    <a:clrScheme name="Custom 18">
      <a:dk1>
        <a:sysClr val="windowText" lastClr="000000"/>
      </a:dk1>
      <a:lt1>
        <a:srgbClr val="FFFFFF"/>
      </a:lt1>
      <a:dk2>
        <a:srgbClr val="7F7F7F"/>
      </a:dk2>
      <a:lt2>
        <a:srgbClr val="FFFFFF"/>
      </a:lt2>
      <a:accent1>
        <a:srgbClr val="E20000"/>
      </a:accent1>
      <a:accent2>
        <a:srgbClr val="E20000"/>
      </a:accent2>
      <a:accent3>
        <a:srgbClr val="7F7F7F"/>
      </a:accent3>
      <a:accent4>
        <a:srgbClr val="E20000"/>
      </a:accent4>
      <a:accent5>
        <a:srgbClr val="7F7F7F"/>
      </a:accent5>
      <a:accent6>
        <a:srgbClr val="E20000"/>
      </a:accent6>
      <a:hlink>
        <a:srgbClr val="00B050"/>
      </a:hlink>
      <a:folHlink>
        <a:srgbClr val="DDDDDD"/>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1200</TotalTime>
  <Words>1840</Words>
  <Application>Microsoft Macintosh PowerPoint</Application>
  <PresentationFormat>On-screen Show (4:3)</PresentationFormat>
  <Paragraphs>299</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Baskerville</vt:lpstr>
      <vt:lpstr>Calibri</vt:lpstr>
      <vt:lpstr>Century Gothic</vt:lpstr>
      <vt:lpstr>Times New Roman</vt:lpstr>
      <vt:lpstr>Wingdings 3</vt:lpstr>
      <vt:lpstr>Wisp</vt:lpstr>
      <vt:lpstr>PowerPoint Presentation</vt:lpstr>
      <vt:lpstr>PowerPoint Presentation</vt:lpstr>
      <vt:lpstr> President’s Report</vt:lpstr>
      <vt:lpstr>President’s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Approval of Sustainable Labs Canada  Board of Directors Slate</vt:lpstr>
      <vt:lpstr>PowerPoint Presentation</vt:lpstr>
      <vt:lpstr>Finance Committee Report</vt:lpstr>
      <vt:lpstr>Committee Membership</vt:lpstr>
      <vt:lpstr>Committee Purpose</vt:lpstr>
      <vt:lpstr>Committee Activities 2020</vt:lpstr>
      <vt:lpstr>Committee Look Ahead 2021</vt:lpstr>
      <vt:lpstr> Finances 2020 as of December 01, 2020</vt:lpstr>
      <vt:lpstr>Chapter Finances 2020 as of December 01, 2020</vt:lpstr>
      <vt:lpstr> Questions?</vt:lpstr>
      <vt:lpstr>Membership and Communications Committee Report</vt:lpstr>
      <vt:lpstr>Committee Membership</vt:lpstr>
      <vt:lpstr>Committee Purpose</vt:lpstr>
      <vt:lpstr>Committee Activities 2020</vt:lpstr>
      <vt:lpstr>Committee Look Ahead 2021</vt:lpstr>
      <vt:lpstr>SLCan Champion Initiative</vt:lpstr>
      <vt:lpstr>Professional Development Committee Report</vt:lpstr>
      <vt:lpstr>Committee Membership</vt:lpstr>
      <vt:lpstr>Committee Purpose</vt:lpstr>
      <vt:lpstr>Key PDC Mandates and Membership Benefits</vt:lpstr>
      <vt:lpstr>Committee Activities</vt:lpstr>
      <vt:lpstr>Committee Look Ahead</vt:lpstr>
      <vt:lpstr>PowerPoint Presentation</vt:lpstr>
      <vt:lpstr>2021 Plans and Priorities </vt:lpstr>
      <vt:lpstr>PowerPoint Presentation</vt:lpstr>
      <vt:lpstr>PowerPoint Presentation</vt:lpstr>
    </vt:vector>
  </TitlesOfParts>
  <Company>UHN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McDermott</dc:creator>
  <cp:lastModifiedBy>shirley.trowbridge@thewillowgroup.com</cp:lastModifiedBy>
  <cp:revision>70</cp:revision>
  <dcterms:created xsi:type="dcterms:W3CDTF">2018-10-16T11:24:04Z</dcterms:created>
  <dcterms:modified xsi:type="dcterms:W3CDTF">2021-01-05T18:37:35Z</dcterms:modified>
</cp:coreProperties>
</file>